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7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Default Extension="vml" ContentType="application/vnd.openxmlformats-officedocument.vmlDrawing"/>
  <Override PartName="/ppt/slides/slide89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97"/>
  </p:notesMasterIdLst>
  <p:sldIdLst>
    <p:sldId id="518" r:id="rId2"/>
    <p:sldId id="526" r:id="rId3"/>
    <p:sldId id="554" r:id="rId4"/>
    <p:sldId id="576" r:id="rId5"/>
    <p:sldId id="577" r:id="rId6"/>
    <p:sldId id="552" r:id="rId7"/>
    <p:sldId id="556" r:id="rId8"/>
    <p:sldId id="425" r:id="rId9"/>
    <p:sldId id="560" r:id="rId10"/>
    <p:sldId id="566" r:id="rId11"/>
    <p:sldId id="569" r:id="rId12"/>
    <p:sldId id="571" r:id="rId13"/>
    <p:sldId id="572" r:id="rId14"/>
    <p:sldId id="865" r:id="rId15"/>
    <p:sldId id="574" r:id="rId16"/>
    <p:sldId id="626" r:id="rId17"/>
    <p:sldId id="628" r:id="rId18"/>
    <p:sldId id="632" r:id="rId19"/>
    <p:sldId id="635" r:id="rId20"/>
    <p:sldId id="427" r:id="rId21"/>
    <p:sldId id="638" r:id="rId22"/>
    <p:sldId id="639" r:id="rId23"/>
    <p:sldId id="429" r:id="rId24"/>
    <p:sldId id="641" r:id="rId25"/>
    <p:sldId id="503" r:id="rId26"/>
    <p:sldId id="647" r:id="rId27"/>
    <p:sldId id="500" r:id="rId28"/>
    <p:sldId id="643" r:id="rId29"/>
    <p:sldId id="502" r:id="rId30"/>
    <p:sldId id="501" r:id="rId31"/>
    <p:sldId id="866" r:id="rId32"/>
    <p:sldId id="432" r:id="rId33"/>
    <p:sldId id="433" r:id="rId34"/>
    <p:sldId id="437" r:id="rId35"/>
    <p:sldId id="439" r:id="rId36"/>
    <p:sldId id="440" r:id="rId37"/>
    <p:sldId id="444" r:id="rId38"/>
    <p:sldId id="445" r:id="rId39"/>
    <p:sldId id="446" r:id="rId40"/>
    <p:sldId id="691" r:id="rId41"/>
    <p:sldId id="692" r:id="rId42"/>
    <p:sldId id="448" r:id="rId43"/>
    <p:sldId id="693" r:id="rId44"/>
    <p:sldId id="694" r:id="rId45"/>
    <p:sldId id="695" r:id="rId46"/>
    <p:sldId id="696" r:id="rId47"/>
    <p:sldId id="697" r:id="rId48"/>
    <p:sldId id="699" r:id="rId49"/>
    <p:sldId id="709" r:id="rId50"/>
    <p:sldId id="449" r:id="rId51"/>
    <p:sldId id="450" r:id="rId52"/>
    <p:sldId id="451" r:id="rId53"/>
    <p:sldId id="453" r:id="rId54"/>
    <p:sldId id="464" r:id="rId55"/>
    <p:sldId id="516" r:id="rId56"/>
    <p:sldId id="621" r:id="rId57"/>
    <p:sldId id="622" r:id="rId58"/>
    <p:sldId id="623" r:id="rId59"/>
    <p:sldId id="465" r:id="rId60"/>
    <p:sldId id="466" r:id="rId61"/>
    <p:sldId id="467" r:id="rId62"/>
    <p:sldId id="469" r:id="rId63"/>
    <p:sldId id="677" r:id="rId64"/>
    <p:sldId id="679" r:id="rId65"/>
    <p:sldId id="477" r:id="rId66"/>
    <p:sldId id="507" r:id="rId67"/>
    <p:sldId id="828" r:id="rId68"/>
    <p:sldId id="833" r:id="rId69"/>
    <p:sldId id="826" r:id="rId70"/>
    <p:sldId id="829" r:id="rId71"/>
    <p:sldId id="830" r:id="rId72"/>
    <p:sldId id="831" r:id="rId73"/>
    <p:sldId id="508" r:id="rId74"/>
    <p:sldId id="509" r:id="rId75"/>
    <p:sldId id="580" r:id="rId76"/>
    <p:sldId id="582" r:id="rId77"/>
    <p:sldId id="587" r:id="rId78"/>
    <p:sldId id="588" r:id="rId79"/>
    <p:sldId id="589" r:id="rId80"/>
    <p:sldId id="590" r:id="rId81"/>
    <p:sldId id="591" r:id="rId82"/>
    <p:sldId id="593" r:id="rId83"/>
    <p:sldId id="595" r:id="rId84"/>
    <p:sldId id="596" r:id="rId85"/>
    <p:sldId id="598" r:id="rId86"/>
    <p:sldId id="603" r:id="rId87"/>
    <p:sldId id="519" r:id="rId88"/>
    <p:sldId id="525" r:id="rId89"/>
    <p:sldId id="546" r:id="rId90"/>
    <p:sldId id="652" r:id="rId91"/>
    <p:sldId id="655" r:id="rId92"/>
    <p:sldId id="658" r:id="rId93"/>
    <p:sldId id="659" r:id="rId94"/>
    <p:sldId id="660" r:id="rId95"/>
    <p:sldId id="664" r:id="rId9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CC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34615" autoAdjust="0"/>
    <p:restoredTop sz="84975" autoAdjust="0"/>
  </p:normalViewPr>
  <p:slideViewPr>
    <p:cSldViewPr snapToGrid="0">
      <p:cViewPr>
        <p:scale>
          <a:sx n="60" d="100"/>
          <a:sy n="60" d="100"/>
        </p:scale>
        <p:origin x="-1398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137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1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3EEF49C-F707-41CE-B388-A7FC736667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93ED7F-FAB4-40D9-8560-3007DFF872C9}" type="slidenum">
              <a:rPr lang="en-US" altLang="en-US" smtClean="0">
                <a:latin typeface="Arial" pitchFamily="34" charset="0"/>
              </a:rPr>
              <a:pPr>
                <a:defRPr/>
              </a:pPr>
              <a:t>16</a:t>
            </a:fld>
            <a:endParaRPr lang="en-US" altLang="en-US" smtClean="0">
              <a:latin typeface="Arial" pitchFamily="34" charset="0"/>
            </a:endParaRPr>
          </a:p>
        </p:txBody>
      </p:sp>
      <p:sp>
        <p:nvSpPr>
          <p:cNvPr id="1320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21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208463"/>
          </a:xfrm>
          <a:noFill/>
          <a:ln/>
        </p:spPr>
        <p:txBody>
          <a:bodyPr wrap="none" anchor="ctr"/>
          <a:lstStyle/>
          <a:p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2B6FD6-A7FB-4AF1-A0FD-FFD9BF1174B3}" type="slidenum">
              <a:rPr lang="en-US" altLang="en-US" smtClean="0">
                <a:latin typeface="Arial" pitchFamily="34" charset="0"/>
              </a:rPr>
              <a:pPr>
                <a:defRPr/>
              </a:pPr>
              <a:t>17</a:t>
            </a:fld>
            <a:endParaRPr lang="en-US" altLang="en-US" smtClean="0">
              <a:latin typeface="Arial" pitchFamily="34" charset="0"/>
            </a:endParaRPr>
          </a:p>
        </p:txBody>
      </p:sp>
      <p:sp>
        <p:nvSpPr>
          <p:cNvPr id="1331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3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208463"/>
          </a:xfrm>
          <a:noFill/>
          <a:ln/>
        </p:spPr>
        <p:txBody>
          <a:bodyPr wrap="none" anchor="ctr"/>
          <a:lstStyle/>
          <a:p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857E0F-55E2-4CF2-9D6C-45B5F0B34C6E}" type="slidenum">
              <a:rPr lang="en-US" altLang="en-US" smtClean="0">
                <a:latin typeface="Arial" pitchFamily="34" charset="0"/>
              </a:rPr>
              <a:pPr>
                <a:defRPr/>
              </a:pPr>
              <a:t>18</a:t>
            </a:fld>
            <a:endParaRPr lang="en-US" altLang="en-US" smtClean="0">
              <a:latin typeface="Arial" pitchFamily="34" charset="0"/>
            </a:endParaRPr>
          </a:p>
        </p:txBody>
      </p:sp>
      <p:sp>
        <p:nvSpPr>
          <p:cNvPr id="1341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41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208463"/>
          </a:xfrm>
          <a:noFill/>
          <a:ln/>
        </p:spPr>
        <p:txBody>
          <a:bodyPr wrap="none" anchor="ctr"/>
          <a:lstStyle/>
          <a:p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51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15360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1792D1-5F7B-48B8-8058-ABBA2803FA06}" type="slidenum">
              <a:rPr lang="en-US" altLang="en-US" smtClean="0">
                <a:latin typeface="Arial" pitchFamily="34" charset="0"/>
              </a:rPr>
              <a:pPr>
                <a:defRPr/>
              </a:pPr>
              <a:t>20</a:t>
            </a:fld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15462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E6EBF9-C358-466B-8D31-317273C825A0}" type="slidenum">
              <a:rPr lang="en-US" altLang="en-US" smtClean="0">
                <a:latin typeface="Arial" pitchFamily="34" charset="0"/>
              </a:rPr>
              <a:pPr>
                <a:defRPr/>
              </a:pPr>
              <a:t>28</a:t>
            </a:fld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BC6B98-1D96-4E31-ACC3-A2696D0FF87C}" type="slidenum">
              <a:rPr lang="he-IL" altLang="en-US" smtClean="0">
                <a:latin typeface="Arial" pitchFamily="34" charset="0"/>
              </a:rPr>
              <a:pPr>
                <a:defRPr/>
              </a:pPr>
              <a:t>56</a:t>
            </a:fld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1FB78B-4B92-4DC7-9302-8450A16CC177}" type="slidenum">
              <a:rPr lang="he-IL" altLang="en-US" smtClean="0">
                <a:latin typeface="Arial" pitchFamily="34" charset="0"/>
              </a:rPr>
              <a:pPr>
                <a:defRPr/>
              </a:pPr>
              <a:t>57</a:t>
            </a:fld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r" rtl="1">
              <a:spcBef>
                <a:spcPct val="0"/>
              </a:spcBef>
            </a:pPr>
            <a:endParaRPr lang="he-IL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5683D47-0BCB-4036-AD05-02C2EF19911F}" type="slidenum">
              <a:rPr lang="he-IL" altLang="en-US" smtClean="0">
                <a:latin typeface="Arial" pitchFamily="34" charset="0"/>
              </a:rPr>
              <a:pPr>
                <a:defRPr/>
              </a:pPr>
              <a:t>58</a:t>
            </a:fld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r" rtl="1">
              <a:spcBef>
                <a:spcPct val="0"/>
              </a:spcBef>
            </a:pPr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2009, John Wiley &amp; Sons,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4E87E-B152-4CB8-A1C1-0FF76F5815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2009, John Wiley &amp; Sons,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ABF91-A46A-4869-907A-A2A9B3A0F3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2009, John Wiley &amp; Sons,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79CF2-CA05-4FC5-B410-3241760ADF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 rtlCol="0">
            <a:normAutofit/>
          </a:bodyPr>
          <a:lstStyle/>
          <a:p>
            <a:pPr lvl="0"/>
            <a:endParaRPr lang="sr-Latn-C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1420C-2D54-40DF-8F40-99E6FAECAC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2009, John Wiley &amp; Sons,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B9E73-C4F7-4022-BCF5-0C317FE714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2009, John Wiley &amp; Sons,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1D319-BF4A-4648-A1AE-D2B02D32F6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2009, John Wiley &amp; Sons, Inc.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90F32-BB0D-42A8-8B6A-E3BDF94702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2009, John Wiley &amp; Sons, Inc.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70063-B02C-4225-9914-E247D148AF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2009, John Wiley &amp; Sons, Inc.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FA8DA-CE68-4E12-ACA2-8DF498E95B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2009, John Wiley &amp; Sons, Inc.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02D17-22F3-44BE-A2C7-3588825C41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2009, John Wiley &amp; Sons, Inc.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7362C-0481-47C0-A152-2667D2DBBE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2009, John Wiley &amp; Sons, Inc.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63BA3-5AED-4014-B747-35DFCB8986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Copyright 2009, John Wiley &amp; Sons,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5A965D1-E856-4ABB-B3F3-436569F63C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4" r:id="rId1"/>
    <p:sldLayoutId id="2147484525" r:id="rId2"/>
    <p:sldLayoutId id="2147484526" r:id="rId3"/>
    <p:sldLayoutId id="2147484527" r:id="rId4"/>
    <p:sldLayoutId id="2147484528" r:id="rId5"/>
    <p:sldLayoutId id="2147484529" r:id="rId6"/>
    <p:sldLayoutId id="2147484530" r:id="rId7"/>
    <p:sldLayoutId id="2147484531" r:id="rId8"/>
    <p:sldLayoutId id="2147484532" r:id="rId9"/>
    <p:sldLayoutId id="2147484533" r:id="rId10"/>
    <p:sldLayoutId id="2147484534" r:id="rId11"/>
    <p:sldLayoutId id="2147484535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473075" y="1100138"/>
            <a:ext cx="10247313" cy="21637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INTEGRATED ACADEMIC STUDIES IN MEDICINE </a:t>
            </a:r>
            <a:br>
              <a:rPr lang="en" altLang="en-US" sz="2000" b="1" dirty="0" smtClean="0">
                <a:latin typeface="Arial" pitchFamily="34" charset="0"/>
                <a:cs typeface="Arial" pitchFamily="34" charset="0"/>
              </a:rPr>
            </a:br>
            <a:r>
              <a:rPr lang="sr-Cyrl-CS" altLang="en-US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sr-Cyrl-CS" altLang="en-US" sz="2000" b="1" dirty="0" smtClean="0">
                <a:latin typeface="Arial" pitchFamily="34" charset="0"/>
                <a:cs typeface="Arial" pitchFamily="34" charset="0"/>
              </a:rPr>
            </a:b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INTERNAL MEDICINE 2</a:t>
            </a:r>
            <a:r>
              <a:rPr lang="sr-Cyrl-CS" altLang="en-US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sr-Cyrl-CS" altLang="en-US" sz="2000" b="1" dirty="0" smtClean="0">
                <a:latin typeface="Arial" pitchFamily="34" charset="0"/>
                <a:cs typeface="Arial" pitchFamily="34" charset="0"/>
              </a:rPr>
            </a:br>
            <a:r>
              <a:rPr lang="sr-Cyrl-RS" altLang="en-US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sr-Cyrl-RS" altLang="en-US" sz="2000" b="1" dirty="0" smtClean="0">
                <a:latin typeface="Arial" pitchFamily="34" charset="0"/>
                <a:cs typeface="Arial" pitchFamily="34" charset="0"/>
              </a:rPr>
            </a:br>
            <a:r>
              <a:rPr lang="en-US" altLang="en-US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altLang="en-US" sz="2000" b="1" dirty="0" smtClean="0">
                <a:latin typeface="Arial" pitchFamily="34" charset="0"/>
                <a:cs typeface="Arial" pitchFamily="34" charset="0"/>
              </a:rPr>
            </a:br>
            <a:r>
              <a:rPr lang="en-US" altLang="en-US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altLang="en-US" sz="2000" b="1" dirty="0" smtClean="0">
                <a:latin typeface="Arial" pitchFamily="34" charset="0"/>
                <a:cs typeface="Arial" pitchFamily="34" charset="0"/>
              </a:rPr>
            </a:br>
            <a:r>
              <a:rPr lang="en" sz="3600" b="1" dirty="0" smtClean="0">
                <a:latin typeface="Arial" charset="0"/>
              </a:rPr>
              <a:t> </a:t>
            </a:r>
            <a:r>
              <a:rPr lang="sr-Cyrl-CS" sz="3600" b="1" dirty="0" smtClean="0">
                <a:latin typeface="Arial" charset="0"/>
              </a:rPr>
              <a:t/>
            </a:r>
            <a:br>
              <a:rPr lang="sr-Cyrl-CS" sz="3600" b="1" dirty="0" smtClean="0">
                <a:latin typeface="Arial" charset="0"/>
              </a:rPr>
            </a:br>
            <a:r>
              <a:rPr lang="en" sz="3600" b="1" dirty="0" smtClean="0">
                <a:solidFill>
                  <a:srgbClr val="7030A0"/>
                </a:solidFill>
                <a:latin typeface="Arial" charset="0"/>
              </a:rPr>
              <a:t>ADRENAL GLAND DISORDERS</a:t>
            </a:r>
            <a:r>
              <a:rPr lang="sr-Latn-RS" sz="3600" b="1" dirty="0" smtClean="0">
                <a:solidFill>
                  <a:srgbClr val="7030A0"/>
                </a:solidFill>
                <a:latin typeface="Arial" charset="0"/>
              </a:rPr>
              <a:t/>
            </a:r>
            <a:br>
              <a:rPr lang="sr-Latn-RS" sz="3600" b="1" dirty="0" smtClean="0">
                <a:solidFill>
                  <a:srgbClr val="7030A0"/>
                </a:solidFill>
                <a:latin typeface="Arial" charset="0"/>
              </a:rPr>
            </a:br>
            <a:r>
              <a:rPr lang="en" sz="3600" b="1" dirty="0" smtClean="0">
                <a:solidFill>
                  <a:srgbClr val="7030A0"/>
                </a:solidFill>
                <a:latin typeface="Arial" charset="0"/>
              </a:rPr>
              <a:t> </a:t>
            </a:r>
            <a:r>
              <a:rPr lang="en-US" sz="3600" b="1" dirty="0" smtClean="0">
                <a:solidFill>
                  <a:srgbClr val="7030A0"/>
                </a:solidFill>
                <a:latin typeface="Arial" charset="0"/>
              </a:rPr>
              <a:t/>
            </a:r>
            <a:br>
              <a:rPr lang="en-US" sz="3600" b="1" dirty="0" smtClean="0">
                <a:solidFill>
                  <a:srgbClr val="7030A0"/>
                </a:solidFill>
                <a:latin typeface="Arial" charset="0"/>
              </a:rPr>
            </a:br>
            <a:r>
              <a:rPr lang="en" sz="3600" b="1" dirty="0" smtClean="0">
                <a:solidFill>
                  <a:srgbClr val="7030A0"/>
                </a:solidFill>
                <a:latin typeface="Arial" charset="0"/>
              </a:rPr>
              <a:t>SEX HORMONE DISORDERS </a:t>
            </a:r>
            <a:endParaRPr lang="en-US" sz="3600" b="1" dirty="0" smtClean="0">
              <a:solidFill>
                <a:srgbClr val="7030A0"/>
              </a:solidFill>
              <a:latin typeface="Arial" charset="0"/>
              <a:cs typeface="Arial" charset="0"/>
            </a:endParaRPr>
          </a:p>
        </p:txBody>
      </p:sp>
      <p:sp>
        <p:nvSpPr>
          <p:cNvPr id="13315" name="Subtitle 4"/>
          <p:cNvSpPr>
            <a:spLocks noGrp="1"/>
          </p:cNvSpPr>
          <p:nvPr>
            <p:ph type="subTitle" idx="1"/>
          </p:nvPr>
        </p:nvSpPr>
        <p:spPr>
          <a:xfrm>
            <a:off x="1295400" y="4343400"/>
            <a:ext cx="6400800" cy="12096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CS" b="1" dirty="0" smtClean="0">
              <a:cs typeface="Arial" charset="0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" altLang="en-US" sz="2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Violeta Mladenović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87413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</a:rPr>
              <a:t>Interpretation of results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0" y="877888"/>
            <a:ext cx="9144000" cy="11398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>
                <a:latin typeface="Arial" pitchFamily="34" charset="0"/>
                <a:cs typeface="Arial" pitchFamily="34" charset="0"/>
              </a:rPr>
              <a:t>Hypo or hyperfunction?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>
                <a:latin typeface="Arial" pitchFamily="34" charset="0"/>
                <a:cs typeface="Arial" pitchFamily="34" charset="0"/>
              </a:rPr>
              <a:t>Level of lesion?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latin typeface="Arial" pitchFamily="34" charset="0"/>
                <a:cs typeface="Arial" pitchFamily="34" charset="0"/>
              </a:rPr>
              <a:t>Hyperfunction</a:t>
            </a:r>
          </a:p>
        </p:txBody>
      </p:sp>
      <p:graphicFrame>
        <p:nvGraphicFramePr>
          <p:cNvPr id="98308" name="Group 4"/>
          <p:cNvGraphicFramePr>
            <a:graphicFrameLocks noGrp="1"/>
          </p:cNvGraphicFramePr>
          <p:nvPr/>
        </p:nvGraphicFramePr>
        <p:xfrm>
          <a:off x="520700" y="2206625"/>
          <a:ext cx="8135008" cy="4268623"/>
        </p:xfrm>
        <a:graphic>
          <a:graphicData uri="http://schemas.openxmlformats.org/drawingml/2006/table">
            <a:tbl>
              <a:tblPr/>
              <a:tblGrid>
                <a:gridCol w="2033752"/>
                <a:gridCol w="2033752"/>
                <a:gridCol w="2033752"/>
                <a:gridCol w="2033752"/>
              </a:tblGrid>
              <a:tr h="10491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Level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Peripheral hormone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Tropical hormone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Regulatory peptide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931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Primary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</a:t>
                      </a:r>
                    </a:p>
                  </a:txBody>
                  <a:tcPr marL="91447" marR="91447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</a:t>
                      </a:r>
                    </a:p>
                  </a:txBody>
                  <a:tcPr marL="91447" marR="91447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143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Secondary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</a:t>
                      </a:r>
                    </a:p>
                  </a:txBody>
                  <a:tcPr marL="91447" marR="91447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143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Tertiary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8063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SUPPRESSION TESTS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77825" y="1198563"/>
            <a:ext cx="8766175" cy="4927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40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DEXAMETHASONE Suppression TESTS (DST)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altLang="en-US" sz="20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To examine possible hyperfunction of the adrenal cortex (hypercorticism)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 Dexamethasone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: synthetic GK that has strong biological effects of GK</a:t>
            </a:r>
          </a:p>
          <a:p>
            <a:pPr eaLnBrk="1" hangingPunct="1"/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Dex Screening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: 1mg in 24 hours (at midnight), with sedative</a:t>
            </a: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	Cortisol is determined at 8 a.m. the following morning:</a:t>
            </a:r>
          </a:p>
          <a:p>
            <a:pPr eaLnBrk="1" hangingPunct="1"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	 more satisfactory if cortisol &lt;140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nmol/L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(cut-off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at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50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nmol/L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has even greater specificity)</a:t>
            </a: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Low-dose DST (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Dex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I): 0.5 mg/6 hours for 48 hours, Cortisol is determined at 8 hours in the morning after the test</a:t>
            </a: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High-dose DST (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Dex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II): 2mg/6 hours for 48 hours, Cortisol is determined at 8 hours in the morning after the test</a:t>
            </a:r>
          </a:p>
          <a:p>
            <a:pPr eaLnBrk="1" hangingPunct="1"/>
            <a:endParaRPr lang="en-US" altLang="en-US" sz="2000" smtClean="0"/>
          </a:p>
        </p:txBody>
      </p:sp>
      <p:sp>
        <p:nvSpPr>
          <p:cNvPr id="17412" name="Picture 3"/>
          <p:cNvSpPr>
            <a:spLocks noChangeAspect="1" noChangeArrowheads="1"/>
          </p:cNvSpPr>
          <p:nvPr/>
        </p:nvSpPr>
        <p:spPr bwMode="auto">
          <a:xfrm>
            <a:off x="7248525" y="381000"/>
            <a:ext cx="1185863" cy="1184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Interpretation of results - level of lesion?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338138" y="855663"/>
            <a:ext cx="8458200" cy="2984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2400" b="1" smtClean="0">
                <a:latin typeface="Arial" pitchFamily="34" charset="0"/>
                <a:cs typeface="Arial" pitchFamily="34" charset="0"/>
              </a:rPr>
              <a:t>Adrenal hyperfunction: Basal examination</a:t>
            </a:r>
          </a:p>
        </p:txBody>
      </p:sp>
      <p:graphicFrame>
        <p:nvGraphicFramePr>
          <p:cNvPr id="103472" name="Group 48"/>
          <p:cNvGraphicFramePr>
            <a:graphicFrameLocks noGrp="1"/>
          </p:cNvGraphicFramePr>
          <p:nvPr/>
        </p:nvGraphicFramePr>
        <p:xfrm>
          <a:off x="284163" y="1922463"/>
          <a:ext cx="8513763" cy="4430712"/>
        </p:xfrm>
        <a:graphic>
          <a:graphicData uri="http://schemas.openxmlformats.org/drawingml/2006/table">
            <a:tbl>
              <a:tblPr/>
              <a:tblGrid>
                <a:gridCol w="2395975"/>
                <a:gridCol w="1669155"/>
                <a:gridCol w="2619066"/>
                <a:gridCol w="1829567"/>
              </a:tblGrid>
              <a:tr h="770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Level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17" marB="4571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Cortisol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17" marB="4571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ACTH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17" marB="4571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CRF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17" marB="4571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0235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Primary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(Sy Cushing)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17" marB="4571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17" marB="4571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low N or </a:t>
                      </a:r>
                    </a:p>
                  </a:txBody>
                  <a:tcPr marL="91444" marR="91444" marT="45717" marB="4571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</a:t>
                      </a:r>
                    </a:p>
                  </a:txBody>
                  <a:tcPr marL="91444" marR="91444" marT="45717" marB="4571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09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Secondary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(M. Cushing)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17" marB="4571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17" marB="4571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high N or 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17" marB="4571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</a:t>
                      </a:r>
                    </a:p>
                  </a:txBody>
                  <a:tcPr marL="91444" marR="91444" marT="45717" marB="4571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700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Tertiary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17" marB="4571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17" marB="4571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17" marB="4571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17" marB="4571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700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Ectopic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17" marB="4571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17" marB="4571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 or 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17" marB="4571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 or 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17" marB="4571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-536575" y="0"/>
            <a:ext cx="10012363" cy="76200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Interpretation of the results - level of the lesion?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725488"/>
            <a:ext cx="8458200" cy="646112"/>
          </a:xfrm>
        </p:spPr>
        <p:txBody>
          <a:bodyPr rtlCol="0">
            <a:normAutofit fontScale="62500" lnSpcReduction="20000"/>
          </a:bodyPr>
          <a:lstStyle/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endParaRPr lang="sr-Cyrl-CS" sz="2400" dirty="0" smtClean="0"/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" sz="3800" b="1" dirty="0" smtClean="0">
                <a:latin typeface="Arial" pitchFamily="34" charset="0"/>
                <a:cs typeface="Arial" pitchFamily="34" charset="0"/>
              </a:rPr>
              <a:t>Adrenal hyperfunction: Suppression tests</a:t>
            </a:r>
          </a:p>
        </p:txBody>
      </p:sp>
      <p:graphicFrame>
        <p:nvGraphicFramePr>
          <p:cNvPr id="104496" name="Group 48"/>
          <p:cNvGraphicFramePr>
            <a:graphicFrameLocks noGrp="1"/>
          </p:cNvGraphicFramePr>
          <p:nvPr/>
        </p:nvGraphicFramePr>
        <p:xfrm>
          <a:off x="346075" y="1868488"/>
          <a:ext cx="8370888" cy="4595813"/>
        </p:xfrm>
        <a:graphic>
          <a:graphicData uri="http://schemas.openxmlformats.org/drawingml/2006/table">
            <a:tbl>
              <a:tblPr/>
              <a:tblGrid>
                <a:gridCol w="2539015"/>
                <a:gridCol w="1970689"/>
                <a:gridCol w="1986455"/>
                <a:gridCol w="1874729"/>
              </a:tblGrid>
              <a:tr h="870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Level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24" marB="45724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Screening</a:t>
                      </a:r>
                      <a:endParaRPr kumimoji="0" lang="en-US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24" marB="4572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Dex I</a:t>
                      </a:r>
                      <a:endParaRPr kumimoji="0" lang="en-US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24" marB="4572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Dex II</a:t>
                      </a:r>
                      <a:endParaRPr kumimoji="0" lang="en-US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24" marB="4572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9928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Primary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kumimoji="0" lang="en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Sy Cushing)</a:t>
                      </a:r>
                      <a:endParaRPr kumimoji="0" lang="en-US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24" marB="45724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24" marB="4572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</a:p>
                  </a:txBody>
                  <a:tcPr marL="91433" marR="91433" marT="45724" marB="4572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</a:p>
                  </a:txBody>
                  <a:tcPr marL="91433" marR="91433" marT="45724" marB="4572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9928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Secondary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kumimoji="0" lang="en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M. Cushing)</a:t>
                      </a:r>
                      <a:endParaRPr kumimoji="0" lang="en-US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24" marB="45724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24" marB="4572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24" marB="4572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</a:t>
                      </a:r>
                    </a:p>
                  </a:txBody>
                  <a:tcPr marL="91433" marR="91433" marT="45724" marB="4572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8700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Tertiary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24" marB="45724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24" marB="4572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24" marB="4572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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24" marB="4572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8700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Ectopic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24" marB="45724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24" marB="4572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24" marB="4572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 pitchFamily="18" charset="2"/>
                        </a:rPr>
                        <a:t>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24" marB="4572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9088" y="3686175"/>
            <a:ext cx="4906962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000" b="1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1" smtClean="0">
                <a:latin typeface="Arial" pitchFamily="34" charset="0"/>
                <a:cs typeface="Arial" pitchFamily="34" charset="0"/>
              </a:rPr>
            </a:br>
            <a:r>
              <a:rPr lang="en-US" sz="2000" b="1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1" smtClean="0">
                <a:latin typeface="Arial" pitchFamily="34" charset="0"/>
                <a:cs typeface="Arial" pitchFamily="34" charset="0"/>
              </a:rPr>
            </a:br>
            <a:r>
              <a:rPr lang="en-US" sz="2000" b="1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1" smtClean="0">
                <a:latin typeface="Arial" pitchFamily="34" charset="0"/>
                <a:cs typeface="Arial" pitchFamily="34" charset="0"/>
              </a:rPr>
            </a:br>
            <a:r>
              <a:rPr lang="en-US" sz="2000" b="1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1" smtClean="0">
                <a:latin typeface="Arial" pitchFamily="34" charset="0"/>
                <a:cs typeface="Arial" pitchFamily="34" charset="0"/>
              </a:rPr>
            </a:br>
            <a:r>
              <a:rPr lang="en-US" sz="2000" b="1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1" smtClean="0">
                <a:latin typeface="Arial" pitchFamily="34" charset="0"/>
                <a:cs typeface="Arial" pitchFamily="34" charset="0"/>
              </a:rPr>
            </a:br>
            <a:r>
              <a:rPr lang="en-US" sz="2000" b="1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1" smtClean="0">
                <a:latin typeface="Arial" pitchFamily="34" charset="0"/>
                <a:cs typeface="Arial" pitchFamily="34" charset="0"/>
              </a:rPr>
            </a:br>
            <a:r>
              <a:rPr lang="en-US" sz="2000" b="1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1" smtClean="0">
                <a:latin typeface="Arial" pitchFamily="34" charset="0"/>
                <a:cs typeface="Arial" pitchFamily="34" charset="0"/>
              </a:rPr>
            </a:br>
            <a:r>
              <a:rPr lang="en-US" sz="2000" b="1" smtClean="0">
                <a:latin typeface="Arial" pitchFamily="34" charset="0"/>
                <a:cs typeface="Arial" pitchFamily="34" charset="0"/>
              </a:rPr>
              <a:t>Corticotrophs of the pituitary gland retain a certain degree of sensitivity to the negative </a:t>
            </a:r>
            <a:r>
              <a:rPr lang="en-US" sz="2000" b="1" i="1" smtClean="0">
                <a:latin typeface="Arial" pitchFamily="34" charset="0"/>
                <a:cs typeface="Arial" pitchFamily="34" charset="0"/>
              </a:rPr>
              <a:t>feedback </a:t>
            </a:r>
            <a:r>
              <a:rPr lang="en-US" sz="2000" b="1" smtClean="0">
                <a:latin typeface="Arial" pitchFamily="34" charset="0"/>
                <a:cs typeface="Arial" pitchFamily="34" charset="0"/>
              </a:rPr>
              <a:t>effect of GKS compared to cells with ectopic secretion. </a:t>
            </a:r>
            <a:br>
              <a:rPr lang="en-US" sz="2000" b="1" smtClean="0">
                <a:latin typeface="Arial" pitchFamily="34" charset="0"/>
                <a:cs typeface="Arial" pitchFamily="34" charset="0"/>
              </a:rPr>
            </a:br>
            <a:r>
              <a:rPr lang="en-US" sz="2000" b="1" smtClean="0">
                <a:latin typeface="Arial" pitchFamily="34" charset="0"/>
                <a:cs typeface="Arial" pitchFamily="34" charset="0"/>
              </a:rPr>
              <a:t>Thus, </a:t>
            </a:r>
            <a:r>
              <a:rPr lang="en-US" sz="2000" b="1" i="1" smtClean="0">
                <a:latin typeface="Arial" pitchFamily="34" charset="0"/>
                <a:cs typeface="Arial" pitchFamily="34" charset="0"/>
              </a:rPr>
              <a:t>ACTH- </a:t>
            </a:r>
            <a:r>
              <a:rPr lang="en-US" sz="2000" b="1" smtClean="0">
                <a:latin typeface="Arial" pitchFamily="34" charset="0"/>
                <a:cs typeface="Arial" pitchFamily="34" charset="0"/>
              </a:rPr>
              <a:t>dependent pituitary </a:t>
            </a:r>
            <a:r>
              <a:rPr lang="en-US" sz="2000" b="1" i="1" smtClean="0">
                <a:latin typeface="Arial" pitchFamily="34" charset="0"/>
                <a:cs typeface="Arial" pitchFamily="34" charset="0"/>
              </a:rPr>
              <a:t>CS </a:t>
            </a:r>
            <a:r>
              <a:rPr lang="en-US" sz="2000" b="1" smtClean="0">
                <a:latin typeface="Arial" pitchFamily="34" charset="0"/>
                <a:cs typeface="Arial" pitchFamily="34" charset="0"/>
              </a:rPr>
              <a:t>would show suppression of cortisol upon exogenous administration of high doses of dexamethasone, in contrast to ectopic or adrenal</a:t>
            </a:r>
            <a:endParaRPr lang="en-US" sz="2000" b="1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0663"/>
            <a:ext cx="9144000" cy="1071562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STIMULATION TESTS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77825" y="1169988"/>
            <a:ext cx="8766175" cy="49561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400" smtClean="0">
                <a:latin typeface="Arial" pitchFamily="34" charset="0"/>
                <a:cs typeface="Arial" pitchFamily="34" charset="0"/>
              </a:rPr>
              <a:t>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ACTH (Synacten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) test</a:t>
            </a: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	For examination of suspected hypofunction of the adrenal gland (hypocorticism) 25j (or 0.25mg)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ACTH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is administered i.v.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The possibility of performing a test with 1mg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of ACTH</a:t>
            </a: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Cortisol is determined in 0., 30. and 60. minut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satisfactory reserve is if: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	cortisol rises above the basal value for min. 200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nmol/L</a:t>
            </a: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	The value of cortisol after stimulation is &gt;500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nmol/L</a:t>
            </a: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30275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3200" b="1" i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Eucortisolemic Cushing Syndrome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84163" y="1355725"/>
            <a:ext cx="8591550" cy="4740275"/>
          </a:xfrm>
        </p:spPr>
        <p:txBody>
          <a:bodyPr/>
          <a:lstStyle/>
          <a:p>
            <a:pPr marL="341313" indent="-341313" algn="ctr">
              <a:spcBef>
                <a:spcPts val="700"/>
              </a:spcBef>
              <a:buFont typeface="Arial" pitchFamily="34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altLang="en-US" sz="2800" smtClean="0"/>
          </a:p>
          <a:p>
            <a:pPr marL="341313" indent="-341313">
              <a:spcBef>
                <a:spcPts val="700"/>
              </a:spcBef>
              <a:buFont typeface="Arial" pitchFamily="34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altLang="en-US" sz="240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Clinical manifestation of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Cushing Syndrome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without evidence of elevated cortisol level:</a:t>
            </a:r>
          </a:p>
          <a:p>
            <a:pPr marL="341313" indent="-341313">
              <a:spcBef>
                <a:spcPts val="700"/>
              </a:spcBef>
              <a:buFont typeface="Arial" pitchFamily="34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marL="341313" indent="-341313">
              <a:spcBef>
                <a:spcPts val="700"/>
              </a:spcBef>
              <a:buFont typeface="Times New Roman" pitchFamily="18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Exogenous application of GKS</a:t>
            </a:r>
          </a:p>
          <a:p>
            <a:pPr marL="341313" indent="-341313">
              <a:spcBef>
                <a:spcPts val="700"/>
              </a:spcBef>
              <a:buFont typeface="Times New Roman" pitchFamily="18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marL="341313" indent="-341313">
              <a:spcBef>
                <a:spcPts val="700"/>
              </a:spcBef>
              <a:buFont typeface="Times New Roman" pitchFamily="18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Periodic - cyclic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Cushing syndrome -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more often</a:t>
            </a:r>
          </a:p>
          <a:p>
            <a:pPr marL="341313" indent="-341313">
              <a:spcBef>
                <a:spcPts val="700"/>
              </a:spcBef>
              <a:buFont typeface="Times New Roman" pitchFamily="18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marL="341313" indent="-341313">
              <a:spcBef>
                <a:spcPts val="700"/>
              </a:spcBef>
              <a:buFont typeface="Times New Roman" pitchFamily="18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Recently treated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Cushing syndrome</a:t>
            </a:r>
          </a:p>
          <a:p>
            <a:pPr marL="341313" indent="-341313">
              <a:spcBef>
                <a:spcPts val="6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altLang="en-US" sz="2400" smtClean="0">
              <a:latin typeface="Arial" pitchFamily="34" charset="0"/>
              <a:cs typeface="Arial" pitchFamily="34" charset="0"/>
            </a:endParaRPr>
          </a:p>
          <a:p>
            <a:pPr marL="341313" indent="-341313">
              <a:spcBef>
                <a:spcPts val="6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altLang="en-US" sz="240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1203325" y="1660525"/>
            <a:ext cx="18415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30275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SYMPTOMS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663" y="990600"/>
            <a:ext cx="8923337" cy="4637088"/>
          </a:xfrm>
        </p:spPr>
        <p:txBody>
          <a:bodyPr/>
          <a:lstStyle/>
          <a:p>
            <a:pPr marL="341313" indent="-341313">
              <a:lnSpc>
                <a:spcPct val="90000"/>
              </a:lnSpc>
              <a:spcBef>
                <a:spcPts val="700"/>
              </a:spcBef>
              <a:buFont typeface="Times New Roman" pitchFamily="18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altLang="en-US" sz="2400" smtClean="0">
              <a:latin typeface="Arial" pitchFamily="34" charset="0"/>
              <a:cs typeface="Arial" pitchFamily="34" charset="0"/>
            </a:endParaRP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Font typeface="Arial" pitchFamily="34" charset="0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Problems with sleeping, frequent awakening</a:t>
            </a: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Font typeface="Arial" pitchFamily="34" charset="0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Appearance of serious weakness</a:t>
            </a: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Font typeface="Arial" pitchFamily="34" charset="0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Sudden increase in TM - without other reasons (reduced activity or depression)</a:t>
            </a: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Font typeface="Arial" pitchFamily="34" charset="0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Reduced physical ability</a:t>
            </a: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Font typeface="Arial" pitchFamily="34" charset="0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Menstrual disorders</a:t>
            </a: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Font typeface="Arial" pitchFamily="34" charset="0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Cognitive changes – “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brain fog"</a:t>
            </a:r>
            <a:endParaRPr lang="ru-RU" altLang="en-US" sz="2000" b="1" smtClean="0">
              <a:latin typeface="Arial" pitchFamily="34" charset="0"/>
              <a:cs typeface="Arial" pitchFamily="34" charset="0"/>
            </a:endParaRP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Font typeface="Arial" pitchFamily="34" charset="0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decreased libido</a:t>
            </a: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Font typeface="Arial" pitchFamily="34" charset="0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Symptoms of adrenal insufficiency: joint pain, 			             (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"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 can't get out of bed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"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Font typeface="Arial" pitchFamily="34" charset="0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nausea and vomiting</a:t>
            </a: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Font typeface="Arial" pitchFamily="34" charset="0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Depression, anxiety, mood swings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03313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</a:rPr>
              <a:t>Differentiation of </a:t>
            </a:r>
            <a:r>
              <a:rPr lang="en-US" altLang="en-US" sz="3200" b="1" i="1" smtClean="0">
                <a:solidFill>
                  <a:srgbClr val="7030A0"/>
                </a:solidFill>
                <a:latin typeface="Arial" pitchFamily="34" charset="0"/>
              </a:rPr>
              <a:t>Cushing's type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68288" y="1592263"/>
            <a:ext cx="8513762" cy="4335462"/>
          </a:xfrm>
        </p:spPr>
        <p:txBody>
          <a:bodyPr/>
          <a:lstStyle/>
          <a:p>
            <a:pPr marL="341313" indent="-341313">
              <a:lnSpc>
                <a:spcPct val="90000"/>
              </a:lnSpc>
              <a:spcBef>
                <a:spcPts val="600"/>
              </a:spcBef>
              <a:buFont typeface="Times New Roman" pitchFamily="18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Differentiation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sz="2000" b="1" i="1" dirty="0" smtClean="0">
                <a:latin typeface="Arial" pitchFamily="34" charset="0"/>
                <a:cs typeface="Arial" pitchFamily="34" charset="0"/>
              </a:rPr>
              <a:t>ACTH - independent (adrenal) 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i</a:t>
            </a:r>
            <a:endParaRPr lang="sr-Cyrl-RS" altLang="en-US" sz="20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" altLang="en-US" sz="2000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sz="2000" b="1" i="1" dirty="0" smtClean="0">
                <a:latin typeface="Arial" pitchFamily="34" charset="0"/>
                <a:cs typeface="Arial" pitchFamily="34" charset="0"/>
              </a:rPr>
              <a:t>   ACTH - dependent Cushing syndrome (pituitary/ectopic)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endParaRPr lang="sr-Cyrl-RS" altLang="en-US" sz="20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   by measuring </a:t>
            </a:r>
            <a:r>
              <a:rPr lang="en" altLang="en-US" sz="2000" b="1" i="1" dirty="0" smtClean="0">
                <a:latin typeface="Arial" pitchFamily="34" charset="0"/>
                <a:cs typeface="Arial" pitchFamily="34" charset="0"/>
              </a:rPr>
              <a:t>ACTH 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at 8 hrs</a:t>
            </a:r>
            <a:r>
              <a:rPr lang="sr-Latn-RS" altLang="en-US" sz="2000" b="1" dirty="0" smtClean="0">
                <a:latin typeface="Arial" pitchFamily="34" charset="0"/>
                <a:cs typeface="Arial" pitchFamily="34" charset="0"/>
              </a:rPr>
              <a:t>AM</a:t>
            </a:r>
            <a:endParaRPr lang="en-US" altLang="en-US" sz="20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altLang="en-US" sz="2000" b="1" dirty="0" smtClean="0">
              <a:latin typeface="Arial" pitchFamily="34" charset="0"/>
              <a:cs typeface="Arial" pitchFamily="34" charset="0"/>
            </a:endParaRP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buFont typeface="Times New Roman" pitchFamily="18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sr-Latn-RS" altLang="en-US" sz="2000" b="1" i="1" dirty="0" smtClean="0">
              <a:latin typeface="Arial" pitchFamily="34" charset="0"/>
              <a:cs typeface="Arial" pitchFamily="34" charset="0"/>
            </a:endParaRP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buFont typeface="Times New Roman" pitchFamily="18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sr-Latn-RS" altLang="en-US" sz="2000" b="1" i="1" dirty="0" smtClean="0">
                <a:latin typeface="Arial" pitchFamily="34" charset="0"/>
                <a:cs typeface="Arial" pitchFamily="34" charset="0"/>
              </a:rPr>
              <a:t>According to values of ACTH:</a:t>
            </a: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buFont typeface="Times New Roman" pitchFamily="18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" altLang="en-US" sz="2000" b="1" i="1" dirty="0" smtClean="0">
                <a:latin typeface="Arial" pitchFamily="34" charset="0"/>
                <a:cs typeface="Arial" pitchFamily="34" charset="0"/>
              </a:rPr>
              <a:t>ACTH &lt; 10 pg/ mL 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- probably adrenal gland</a:t>
            </a:r>
            <a:endParaRPr lang="en-US" altLang="en-US" sz="2000" b="1" dirty="0" smtClean="0">
              <a:latin typeface="Arial" pitchFamily="34" charset="0"/>
              <a:cs typeface="Arial" pitchFamily="34" charset="0"/>
            </a:endParaRP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buFont typeface="Times New Roman" pitchFamily="18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" altLang="en-US" sz="2000" b="1" i="1" dirty="0" smtClean="0">
                <a:latin typeface="Arial" pitchFamily="34" charset="0"/>
                <a:cs typeface="Arial" pitchFamily="34" charset="0"/>
              </a:rPr>
              <a:t>ACTH &gt; 100 pg/ </a:t>
            </a:r>
            <a:r>
              <a:rPr lang="en" altLang="en-US" sz="2000" b="1" i="1" dirty="0" err="1" smtClean="0">
                <a:latin typeface="Arial" pitchFamily="34" charset="0"/>
                <a:cs typeface="Arial" pitchFamily="34" charset="0"/>
              </a:rPr>
              <a:t>mL 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probably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ectopic</a:t>
            </a:r>
            <a:endParaRPr lang="en-US" altLang="en-US" sz="2000" b="1" dirty="0" smtClean="0">
              <a:latin typeface="Arial" pitchFamily="34" charset="0"/>
              <a:cs typeface="Arial" pitchFamily="34" charset="0"/>
            </a:endParaRP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buFont typeface="Times New Roman" pitchFamily="18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" altLang="en-US" sz="2000" b="1" i="1" dirty="0" smtClean="0">
                <a:latin typeface="Arial" pitchFamily="34" charset="0"/>
                <a:cs typeface="Arial" pitchFamily="34" charset="0"/>
              </a:rPr>
              <a:t>ACTH 10 pg/ mL - 100 pg/ mL 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- probably pituitary gland, but possible is overlap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41363"/>
          </a:xfrm>
        </p:spPr>
        <p:txBody>
          <a:bodyPr/>
          <a:lstStyle/>
          <a:p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Causes of hypercortisolemia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0" y="819150"/>
            <a:ext cx="9144000" cy="5307013"/>
          </a:xfrm>
        </p:spPr>
        <p:txBody>
          <a:bodyPr/>
          <a:lstStyle/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Physical stress </a:t>
            </a:r>
            <a:br>
              <a:rPr lang="en-US" altLang="en-US" sz="2000" b="1" smtClean="0">
                <a:latin typeface="Arial" pitchFamily="34" charset="0"/>
                <a:cs typeface="Arial" pitchFamily="34" charset="0"/>
              </a:rPr>
            </a:b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Operations, trauma </a:t>
            </a:r>
            <a:br>
              <a:rPr lang="en-US" altLang="en-US" sz="2000" b="1" smtClean="0">
                <a:latin typeface="Arial" pitchFamily="34" charset="0"/>
                <a:cs typeface="Arial" pitchFamily="34" charset="0"/>
              </a:rPr>
            </a:b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Chronic exercise </a:t>
            </a:r>
            <a:br>
              <a:rPr lang="en-US" altLang="en-US" sz="2000" b="1" smtClean="0">
                <a:latin typeface="Arial" pitchFamily="34" charset="0"/>
                <a:cs typeface="Arial" pitchFamily="34" charset="0"/>
              </a:rPr>
            </a:b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malnutrition</a:t>
            </a:r>
          </a:p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Mental stress and psychiatric disorders </a:t>
            </a:r>
            <a:br>
              <a:rPr lang="en-US" altLang="en-US" sz="2000" b="1" smtClean="0">
                <a:latin typeface="Arial" pitchFamily="34" charset="0"/>
                <a:cs typeface="Arial" pitchFamily="34" charset="0"/>
              </a:rPr>
            </a:b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hospitalization </a:t>
            </a:r>
            <a:br>
              <a:rPr lang="en-US" altLang="en-US" sz="2000" b="1" smtClean="0">
                <a:latin typeface="Arial" pitchFamily="34" charset="0"/>
                <a:cs typeface="Arial" pitchFamily="34" charset="0"/>
              </a:rPr>
            </a:b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Drug addiction and alcoholism </a:t>
            </a:r>
            <a:br>
              <a:rPr lang="en-US" altLang="en-US" sz="2000" b="1" smtClean="0">
                <a:latin typeface="Arial" pitchFamily="34" charset="0"/>
                <a:cs typeface="Arial" pitchFamily="34" charset="0"/>
              </a:rPr>
            </a:b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Chronic depression (unipolar, bipolar) </a:t>
            </a:r>
            <a:br>
              <a:rPr lang="en-US" altLang="en-US" sz="2000" b="1" smtClean="0">
                <a:latin typeface="Arial" pitchFamily="34" charset="0"/>
                <a:cs typeface="Arial" pitchFamily="34" charset="0"/>
              </a:rPr>
            </a:b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Panic disorder </a:t>
            </a:r>
            <a:br>
              <a:rPr lang="en-US" altLang="en-US" sz="2000" b="1" smtClean="0">
                <a:latin typeface="Arial" pitchFamily="34" charset="0"/>
                <a:cs typeface="Arial" pitchFamily="34" charset="0"/>
              </a:rPr>
            </a:b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Anorexia nervosa</a:t>
            </a:r>
          </a:p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endParaRPr lang="en-US" altLang="en-US" sz="2000" b="1" i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Metabolic disorders </a:t>
            </a:r>
            <a:br>
              <a:rPr lang="en-US" altLang="en-US" sz="2000" b="1" smtClean="0">
                <a:latin typeface="Arial" pitchFamily="34" charset="0"/>
                <a:cs typeface="Arial" pitchFamily="34" charset="0"/>
              </a:rPr>
            </a:b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hypothalamic amenorrhea </a:t>
            </a:r>
            <a:br>
              <a:rPr lang="en-US" altLang="en-US" sz="2000" b="1" smtClean="0">
                <a:latin typeface="Arial" pitchFamily="34" charset="0"/>
                <a:cs typeface="Arial" pitchFamily="34" charset="0"/>
              </a:rPr>
            </a:b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Increased cortisol - binding globulin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CBG (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estrogen therapy, pregnancy, hyperthyroidism) </a:t>
            </a:r>
            <a:br>
              <a:rPr lang="en-US" altLang="en-US" sz="2000" b="1" smtClean="0">
                <a:latin typeface="Arial" pitchFamily="34" charset="0"/>
                <a:cs typeface="Arial" pitchFamily="34" charset="0"/>
              </a:rPr>
            </a:b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glucocorticoid resistance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	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diabetes mellitus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complicatus</a:t>
            </a:r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41388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DISORDERS OF THE ENDOCRINE SYSTEM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727075" y="1454150"/>
            <a:ext cx="3260725" cy="7112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000" b="1"/>
              <a:t>DISORDERS OF MORPHOLOGY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209675" y="4953000"/>
            <a:ext cx="3667125" cy="177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000" b="1"/>
              <a:t>Agenesis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000" b="1"/>
              <a:t>Ectopia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000" b="1"/>
              <a:t>Atrophy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000" b="1"/>
              <a:t>Hypotrophy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185863" y="4400550"/>
            <a:ext cx="3690937" cy="4064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000" b="1"/>
              <a:t>Unchanged morphology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198563" y="2590800"/>
            <a:ext cx="3678237" cy="162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000" b="1"/>
              <a:t>Hypertrophy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000" b="1"/>
              <a:t>Hyperplasia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000" b="1"/>
              <a:t>Neoplasia (benign or malignant)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5124450" y="1476375"/>
            <a:ext cx="3260725" cy="7112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000" b="1"/>
              <a:t>DISORDERS OF FUNCTION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5748338" y="2813050"/>
            <a:ext cx="2522537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000" b="1">
                <a:solidFill>
                  <a:srgbClr val="FF0000"/>
                </a:solidFill>
              </a:rPr>
              <a:t>Hyperfunction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5789613" y="4352925"/>
            <a:ext cx="2522537" cy="4064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000" b="1"/>
              <a:t>Normofunction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5868988" y="5619750"/>
            <a:ext cx="2522537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000" b="1">
                <a:solidFill>
                  <a:srgbClr val="FF0000"/>
                </a:solidFill>
              </a:rPr>
              <a:t>Hypofunction</a:t>
            </a:r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847725" y="2103438"/>
            <a:ext cx="0" cy="3756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5340350" y="2143125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>
            <a:off x="825500" y="3382963"/>
            <a:ext cx="363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>
            <a:off x="836613" y="4572000"/>
            <a:ext cx="352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>
            <a:off x="846138" y="5849938"/>
            <a:ext cx="3635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5332413" y="2986088"/>
            <a:ext cx="3857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5343525" y="4572000"/>
            <a:ext cx="4397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5332413" y="5783263"/>
            <a:ext cx="5286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8500"/>
          </a:xfrm>
        </p:spPr>
        <p:txBody>
          <a:bodyPr/>
          <a:lstStyle/>
          <a:p>
            <a:pPr eaLnBrk="1" hangingPunct="1"/>
            <a:r>
              <a:rPr lang="en-US" altLang="en-US" sz="3200" b="1" i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Cushing's </a:t>
            </a:r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syndrome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0" y="725488"/>
            <a:ext cx="9144000" cy="540067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sz="2400" i="1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Harvey Cushing, 1932.</a:t>
            </a:r>
            <a:endParaRPr lang="en-GB" altLang="en-US" sz="2000" b="1" i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A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CTH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- dependent hypercorticism (M.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Cushing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Pituitary and adenoma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(Cushing's Disease)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65%</a:t>
            </a:r>
            <a:endParaRPr lang="sl-SI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Ectopic production of A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CTH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or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CRF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 eaLnBrk="1" hangingPunct="1"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(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Ca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bronchus and pancreas, carcinoid) 10%</a:t>
            </a:r>
            <a:endParaRPr lang="sl-SI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A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CTH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independent hypercorticism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Macronodular hyperplasia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Micronodular hyperplasia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Adrenal adenomas (25%) and carcinomas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Jatrogenic - exogenous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(Asthma, RA, palliative)</a:t>
            </a:r>
          </a:p>
          <a:p>
            <a:pPr lvl="1" eaLnBrk="1" hangingPunct="1">
              <a:buFont typeface="Arial" pitchFamily="34" charset="0"/>
              <a:buNone/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It is more common in people with DM, HTA, obesity,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osteoporosis</a:t>
            </a:r>
          </a:p>
          <a:p>
            <a:pPr lvl="1" eaLnBrk="1" hangingPunct="1"/>
            <a:endParaRPr lang="en-US" altLang="en-US" sz="200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0663" y="850900"/>
            <a:ext cx="8370887" cy="5275263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Cushing's Syndrome:</a:t>
            </a:r>
          </a:p>
          <a:p>
            <a:pPr lvl="1"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   A condition of chronic glucocorticoid excess leading</a:t>
            </a:r>
            <a:r>
              <a:rPr lang="sr-Latn-R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to symptoms and signs of hypercortisolism regardless of cause</a:t>
            </a:r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Cushing's Disease: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   A specific type of </a:t>
            </a:r>
            <a:r>
              <a:rPr lang="en" sz="2000" b="1" i="1" dirty="0" smtClean="0">
                <a:latin typeface="Arial" pitchFamily="34" charset="0"/>
                <a:cs typeface="Arial" pitchFamily="34" charset="0"/>
              </a:rPr>
              <a:t>Cushing's syndrome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caused by excessive secretion </a:t>
            </a:r>
            <a:r>
              <a:rPr lang="en" sz="2000" b="1" i="1" dirty="0" smtClean="0">
                <a:latin typeface="Arial" pitchFamily="34" charset="0"/>
                <a:cs typeface="Arial" pitchFamily="34" charset="0"/>
              </a:rPr>
              <a:t>of ACTH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 from a pituitary tumor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Ectopic ACTH syndrome: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    a type of </a:t>
            </a:r>
            <a:r>
              <a:rPr lang="en" sz="2000" b="1" i="1" dirty="0" smtClean="0">
                <a:latin typeface="Arial" pitchFamily="34" charset="0"/>
                <a:cs typeface="Arial" pitchFamily="34" charset="0"/>
              </a:rPr>
              <a:t>Cushing's syndrome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caused by excessive secretion </a:t>
            </a:r>
            <a:r>
              <a:rPr lang="en" sz="2000" b="1" i="1" dirty="0" smtClean="0">
                <a:latin typeface="Arial" pitchFamily="34" charset="0"/>
                <a:cs typeface="Arial" pitchFamily="34" charset="0"/>
              </a:rPr>
              <a:t>of ACTH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 from a tumor that is not in the pituitary gland </a:t>
            </a:r>
          </a:p>
          <a:p>
            <a:pPr>
              <a:defRPr/>
            </a:pP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0" y="204788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>
                <a:solidFill>
                  <a:srgbClr val="7030A0"/>
                </a:solidFill>
              </a:rPr>
              <a:t>Tumors that cause </a:t>
            </a:r>
            <a:r>
              <a:rPr lang="en-US" altLang="en-US" sz="2800" b="1" i="1">
                <a:solidFill>
                  <a:srgbClr val="7030A0"/>
                </a:solidFill>
              </a:rPr>
              <a:t>ectopic ACTH syndrome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77825" y="1435100"/>
            <a:ext cx="8385175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endParaRPr lang="en-US" altLang="en-US" sz="2800" b="1"/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n-US" altLang="en-US" sz="2000" b="1" i="1"/>
              <a:t>small cell </a:t>
            </a:r>
            <a:r>
              <a:rPr lang="en-US" altLang="en-US" sz="2000" b="1"/>
              <a:t>lung carcinoma (50% </a:t>
            </a:r>
            <a:r>
              <a:rPr lang="en-US" altLang="en-US" sz="2000" b="1" i="1"/>
              <a:t>ectopic ACTH </a:t>
            </a:r>
            <a:r>
              <a:rPr lang="en-US" altLang="en-US" sz="2000" b="1"/>
              <a:t>)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n-US" altLang="en-US" sz="2000" b="1"/>
              <a:t>Pancreatic islet tumors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n-US" altLang="en-US" sz="2000" b="1"/>
              <a:t> </a:t>
            </a:r>
            <a:r>
              <a:rPr lang="en-US" altLang="en-US" sz="2000" b="1" i="1"/>
              <a:t>carcinoid </a:t>
            </a:r>
            <a:r>
              <a:rPr lang="en-US" altLang="en-US" sz="2000" b="1"/>
              <a:t>tumors (lung, thymus, pancreas, ovary)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n-US" altLang="en-US" sz="2000" b="1"/>
              <a:t>Medullary thyroid carcinoma (MTC)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n-US" altLang="en-US" sz="2000" b="1"/>
              <a:t> </a:t>
            </a:r>
            <a:r>
              <a:rPr lang="en-US" altLang="en-US" sz="2000" b="1" i="1"/>
              <a:t>pheochromocytoma</a:t>
            </a:r>
            <a:endParaRPr lang="en-US" altLang="en-US" sz="2000" b="1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60425"/>
          </a:xfrm>
        </p:spPr>
        <p:txBody>
          <a:bodyPr/>
          <a:lstStyle/>
          <a:p>
            <a:pPr eaLnBrk="1" hangingPunct="1"/>
            <a:r>
              <a:rPr lang="en-US" altLang="en-US" sz="3200" b="1" i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Cushing's </a:t>
            </a:r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syndrome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315913" y="1009650"/>
            <a:ext cx="8623300" cy="5116513"/>
          </a:xfrm>
        </p:spPr>
        <p:txBody>
          <a:bodyPr/>
          <a:lstStyle/>
          <a:p>
            <a:pPr eaLnBrk="1" hangingPunct="1"/>
            <a:endParaRPr lang="en-US" altLang="en-US" sz="24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Catabolism of connective tissue (fatigue, muscle weakness, stretch marks, petechiae, hematomas, osteoporosis)</a:t>
            </a:r>
          </a:p>
          <a:p>
            <a:pPr eaLnBrk="1" hangingPunct="1">
              <a:buFont typeface="Arial" pitchFamily="34" charset="0"/>
              <a:buBlip>
                <a:blip r:embed="rId2"/>
              </a:buBlip>
            </a:pPr>
            <a:endParaRPr lang="sl-SI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Metabolic (hyperglycemia, dyslipidemia, hypokalemia, metabolic alkalosis)</a:t>
            </a:r>
          </a:p>
          <a:p>
            <a:pPr eaLnBrk="1" hangingPunct="1">
              <a:buFont typeface="Arial" pitchFamily="34" charset="0"/>
              <a:buBlip>
                <a:blip r:embed="rId2"/>
              </a:buBlip>
            </a:pPr>
            <a:endParaRPr lang="sl-SI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redistribution of fat tissue (centripetal obesity,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facies lunata, buffalo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torso)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Other: HTA, emotional changes, androgenization of women</a:t>
            </a:r>
          </a:p>
          <a:p>
            <a:pPr eaLnBrk="1" hangingPunct="1">
              <a:buFont typeface="Arial" pitchFamily="34" charset="0"/>
              <a:buBlip>
                <a:blip r:embed="rId2"/>
              </a:buBlip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Anamnesis, examination, old photos !!!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026"/>
          <p:cNvSpPr txBox="1">
            <a:spLocks noChangeArrowheads="1"/>
          </p:cNvSpPr>
          <p:nvPr/>
        </p:nvSpPr>
        <p:spPr bwMode="auto">
          <a:xfrm>
            <a:off x="0" y="252413"/>
            <a:ext cx="9144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600" b="1">
                <a:solidFill>
                  <a:srgbClr val="7030A0"/>
                </a:solidFill>
              </a:rPr>
              <a:t>CLINICAL CHARACTERISTICS </a:t>
            </a:r>
            <a:r>
              <a:rPr lang="en-US" altLang="en-US" sz="2600" b="1" i="1">
                <a:solidFill>
                  <a:srgbClr val="7030A0"/>
                </a:solidFill>
              </a:rPr>
              <a:t>of CS - </a:t>
            </a:r>
            <a:r>
              <a:rPr lang="en-US" altLang="en-US" sz="2600" b="1">
                <a:solidFill>
                  <a:srgbClr val="7030A0"/>
                </a:solidFill>
              </a:rPr>
              <a:t>frequency</a:t>
            </a:r>
          </a:p>
        </p:txBody>
      </p:sp>
      <p:sp>
        <p:nvSpPr>
          <p:cNvPr id="30723" name="Text Box 1027"/>
          <p:cNvSpPr txBox="1">
            <a:spLocks noChangeArrowheads="1"/>
          </p:cNvSpPr>
          <p:nvPr/>
        </p:nvSpPr>
        <p:spPr bwMode="auto">
          <a:xfrm>
            <a:off x="381000" y="1409700"/>
            <a:ext cx="3505200" cy="45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b="1" i="1">
                <a:solidFill>
                  <a:schemeClr val="tx2"/>
                </a:solidFill>
              </a:rPr>
              <a:t>GENERAL: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en-US" sz="2000" b="1">
                <a:solidFill>
                  <a:srgbClr val="CCCCFF"/>
                </a:solidFill>
              </a:rPr>
              <a:t> </a:t>
            </a:r>
            <a:r>
              <a:rPr lang="en-US" altLang="en-US" sz="2000" b="1"/>
              <a:t>obesity 90%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en-US" sz="2000" b="1"/>
              <a:t>hypertension 85%</a:t>
            </a:r>
          </a:p>
          <a:p>
            <a:pPr>
              <a:spcBef>
                <a:spcPct val="50000"/>
              </a:spcBef>
              <a:buFont typeface="Wingdings" pitchFamily="2" charset="2"/>
              <a:buChar char="q"/>
            </a:pPr>
            <a:endParaRPr lang="en-US" altLang="en-US" sz="2000" b="1" i="1">
              <a:solidFill>
                <a:schemeClr val="tx2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 sz="2000" b="1" i="1">
                <a:solidFill>
                  <a:schemeClr val="tx2"/>
                </a:solidFill>
              </a:rPr>
              <a:t>GOAT: </a:t>
            </a:r>
            <a:endParaRPr lang="en-US" altLang="en-US" sz="2000" b="1" i="1"/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en-US" sz="2000" b="1">
                <a:solidFill>
                  <a:srgbClr val="CCCCFF"/>
                </a:solidFill>
              </a:rPr>
              <a:t> </a:t>
            </a:r>
            <a:r>
              <a:rPr lang="en-US" altLang="en-US" sz="2000" b="1"/>
              <a:t>plethora (70%)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en-US" sz="2000" b="1" i="1"/>
              <a:t>hirsutism </a:t>
            </a:r>
            <a:r>
              <a:rPr lang="en-US" altLang="en-US" sz="2000" b="1"/>
              <a:t>(75%)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en-US" sz="2000" b="1"/>
              <a:t>stretch marks (50%)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en-US" sz="2000" b="1"/>
              <a:t>acne (35%)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en-US" sz="2000" b="1"/>
              <a:t>bruises (35%)</a:t>
            </a:r>
          </a:p>
        </p:txBody>
      </p:sp>
      <p:sp>
        <p:nvSpPr>
          <p:cNvPr id="30724" name="Text Box 1028"/>
          <p:cNvSpPr txBox="1">
            <a:spLocks noChangeArrowheads="1"/>
          </p:cNvSpPr>
          <p:nvPr/>
        </p:nvSpPr>
        <p:spPr bwMode="auto">
          <a:xfrm>
            <a:off x="3752850" y="1423988"/>
            <a:ext cx="5238750" cy="409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b="1" i="1">
                <a:solidFill>
                  <a:schemeClr val="tx2"/>
                </a:solidFill>
              </a:rPr>
              <a:t>MUSCULOSKELETAL: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en-US" sz="2000" b="1">
                <a:solidFill>
                  <a:srgbClr val="CCCCFF"/>
                </a:solidFill>
              </a:rPr>
              <a:t> </a:t>
            </a:r>
            <a:r>
              <a:rPr lang="en-US" altLang="en-US" sz="2000" b="1" i="1"/>
              <a:t>osteopenia </a:t>
            </a:r>
            <a:r>
              <a:rPr lang="en-US" altLang="en-US" sz="2000" b="1"/>
              <a:t>(80%)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en-US" sz="2000" b="1"/>
              <a:t>weakness (65%)</a:t>
            </a:r>
          </a:p>
          <a:p>
            <a:pPr>
              <a:spcBef>
                <a:spcPct val="50000"/>
              </a:spcBef>
              <a:buFont typeface="Wingdings" pitchFamily="2" charset="2"/>
              <a:buChar char="q"/>
            </a:pPr>
            <a:endParaRPr lang="en-US" altLang="en-US" sz="2000" b="1" i="1">
              <a:solidFill>
                <a:schemeClr val="tx2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 sz="2000" b="1" i="1">
                <a:solidFill>
                  <a:schemeClr val="tx2"/>
                </a:solidFill>
              </a:rPr>
              <a:t>NEUROPSYCHIATRIC (85%)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en-US" sz="2000" b="1">
                <a:solidFill>
                  <a:srgbClr val="CCCCFF"/>
                </a:solidFill>
              </a:rPr>
              <a:t> </a:t>
            </a:r>
            <a:r>
              <a:rPr lang="en-US" altLang="en-US" sz="2000" b="1"/>
              <a:t>emotional instability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en-US" sz="2000" b="1"/>
              <a:t>euphoria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en-US" sz="2000" b="1"/>
              <a:t>depression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en-US" sz="2000" b="1"/>
              <a:t>psychosis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0645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Diff . dg ("pseudo - </a:t>
            </a:r>
            <a:r>
              <a:rPr lang="en-US" altLang="en-US" sz="3200" b="1" i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Cushing's </a:t>
            </a:r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syndrome")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568325" y="1371600"/>
            <a:ext cx="8575675" cy="4759325"/>
          </a:xfrm>
        </p:spPr>
        <p:txBody>
          <a:bodyPr/>
          <a:lstStyle/>
          <a:p>
            <a:pPr eaLnBrk="1" hangingPunct="1"/>
            <a:endParaRPr lang="en-US" altLang="en-US" sz="240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Obesity</a:t>
            </a: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Chronic alcoholism</a:t>
            </a: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Depression</a:t>
            </a: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Acute diseases (may increase cortisolemia)</a:t>
            </a: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Iatrogenic causes</a:t>
            </a: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Eating disorders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(anorexia nervosa &amp; bulimia)</a:t>
            </a: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Poorly controlled diabetes</a:t>
            </a:r>
          </a:p>
          <a:p>
            <a:pPr eaLnBrk="1" hangingPunct="1"/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HIV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infection </a:t>
            </a:r>
          </a:p>
          <a:p>
            <a:pPr eaLnBrk="1" hangingPunct="1"/>
            <a:endParaRPr lang="en-US" altLang="en-US" sz="240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3113"/>
          </a:xfrm>
        </p:spPr>
        <p:txBody>
          <a:bodyPr/>
          <a:lstStyle/>
          <a:p>
            <a:r>
              <a:rPr lang="en-US" altLang="en-US" sz="3200" b="1" i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Dexamethasone Suppression Tests (DST)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377825" y="1371600"/>
            <a:ext cx="8766175" cy="47545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Overnight Low dose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= Dex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screening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1mg given around midnighn (24h), measure cortisol at 8h</a:t>
            </a:r>
            <a:endParaRPr lang="en-GB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Cortisol (&lt;50nmol/L) = normal</a:t>
            </a:r>
            <a:endParaRPr lang="en-GB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Cortisol (&gt;50nmol/L) = need further investigation: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Cushing syndrome</a:t>
            </a:r>
          </a:p>
          <a:p>
            <a:pPr eaLnBrk="1" hangingPunct="1">
              <a:lnSpc>
                <a:spcPct val="80000"/>
              </a:lnSpc>
            </a:pPr>
            <a:endParaRPr lang="en-GB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Location of the lesion:</a:t>
            </a:r>
          </a:p>
          <a:p>
            <a:pPr eaLnBrk="1" hangingPunct="1">
              <a:lnSpc>
                <a:spcPct val="80000"/>
              </a:lnSpc>
            </a:pPr>
            <a:endParaRPr lang="en-GB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ACTH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undetectable = adrenal cause: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ACTH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independent</a:t>
            </a:r>
            <a:endParaRPr lang="en-GB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detectable - continue</a:t>
            </a:r>
          </a:p>
          <a:p>
            <a:pPr lvl="1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high dose dex suppression test (DEX II)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If it is &gt;90% suppressed – pituitary gland</a:t>
            </a:r>
            <a:endParaRPr lang="en-GB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If it is less/or there is no suppression - ectopic source</a:t>
            </a:r>
            <a:endParaRPr lang="en-GB" altLang="en-US" sz="2000" b="1" smtClean="0">
              <a:latin typeface="Arial" pitchFamily="34" charset="0"/>
              <a:cs typeface="Arial" pitchFamily="34" charset="0"/>
            </a:endParaRPr>
          </a:p>
          <a:p>
            <a:endParaRPr lang="en-US" altLang="en-US" sz="2000" b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Right Arrow 1"/>
          <p:cNvSpPr/>
          <p:nvPr/>
        </p:nvSpPr>
        <p:spPr>
          <a:xfrm>
            <a:off x="5897563" y="4824413"/>
            <a:ext cx="977900" cy="1206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0645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</a:rPr>
              <a:t>Diagnostic algorithm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968375"/>
            <a:ext cx="9144000" cy="516255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sz="2400" smtClean="0">
                <a:latin typeface="Arial" pitchFamily="34" charset="0"/>
                <a:cs typeface="Arial" pitchFamily="34" charset="0"/>
              </a:rPr>
              <a:t>        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Etiological diagnosis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of Sy Cushing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: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High-dose DST -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DEX II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(2mg/6 hours for 48 hours):</a:t>
            </a:r>
          </a:p>
          <a:p>
            <a:pPr lvl="2"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Achieving suppression suggests -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 CTH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- secreting pituitary adenoma</a:t>
            </a:r>
          </a:p>
          <a:p>
            <a:pPr lvl="2"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Failure to achieve suppression suggests - adrenal adenoma/hyperplasia or ectopic production of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ACTH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CRH</a:t>
            </a:r>
            <a:endParaRPr lang="el-GR" altLang="en-US" sz="2000" b="1" i="1" smtClean="0">
              <a:latin typeface="Arial" pitchFamily="34" charset="0"/>
              <a:cs typeface="Arial" pitchFamily="34" charset="0"/>
            </a:endParaRPr>
          </a:p>
          <a:p>
            <a:pPr lvl="1" eaLnBrk="1" hangingPunct="1"/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Determination of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ACTH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2" eaLnBrk="1" hangingPunct="1"/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 CTH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&lt; 2pmol/L adrenal tumor</a:t>
            </a:r>
          </a:p>
          <a:p>
            <a:pPr lvl="2" eaLnBrk="1" hangingPunct="1"/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 CTH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&gt; 40pmol/L ectopic production of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ACTH </a:t>
            </a:r>
          </a:p>
          <a:p>
            <a:pPr lvl="2" eaLnBrk="1" hangingPunct="1"/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 CTH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= 6-30pmol/L pituitary adenoma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DIAGNOSIS </a:t>
            </a:r>
            <a:r>
              <a:rPr lang="en-US" altLang="en-US" sz="3200" b="1" i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Cushing's Syndrome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638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" alt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Biochemical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diagnosis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hypercortisolism</a:t>
            </a:r>
            <a:endParaRPr lang="en-US" altLang="en-US" sz="2000" b="1" dirty="0" smtClean="0">
              <a:latin typeface="Arial" pitchFamily="34" charset="0"/>
              <a:cs typeface="Arial" pitchFamily="34" charset="0"/>
            </a:endParaRP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Diurnal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- daily </a:t>
            </a: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rhythm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cortisol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(daily profile)</a:t>
            </a:r>
            <a:endParaRPr lang="en-US" altLang="en-US" sz="2000" b="1" dirty="0" smtClean="0">
              <a:latin typeface="Arial" pitchFamily="34" charset="0"/>
              <a:cs typeface="Arial" pitchFamily="34" charset="0"/>
            </a:endParaRP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" altLang="en-US" sz="2000" b="1" i="1" dirty="0" smtClean="0">
                <a:latin typeface="Arial" pitchFamily="34" charset="0"/>
                <a:cs typeface="Arial" pitchFamily="34" charset="0"/>
              </a:rPr>
              <a:t>Dexamethasone suppression test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24 </a:t>
            </a:r>
            <a:r>
              <a:rPr lang="en" altLang="en-US" sz="2000" b="1" i="1" dirty="0" smtClean="0">
                <a:latin typeface="Arial" pitchFamily="34" charset="0"/>
                <a:cs typeface="Arial" pitchFamily="34" charset="0"/>
              </a:rPr>
              <a:t>h Urine free </a:t>
            </a:r>
            <a:r>
              <a:rPr lang="en" altLang="en-US" sz="2000" b="1" i="1" dirty="0" err="1" smtClean="0">
                <a:latin typeface="Arial" pitchFamily="34" charset="0"/>
                <a:cs typeface="Arial" pitchFamily="34" charset="0"/>
              </a:rPr>
              <a:t>cortisol</a:t>
            </a:r>
            <a:r>
              <a:rPr lang="en" altLang="en-US" sz="2000" b="1" i="1" dirty="0" smtClean="0">
                <a:latin typeface="Arial" charset="0"/>
                <a:cs typeface="Arial" charset="0"/>
              </a:rPr>
              <a:t> - UFC </a:t>
            </a:r>
            <a:endParaRPr lang="en-US" altLang="en-US" sz="2000" b="1" i="1" dirty="0" smtClean="0">
              <a:latin typeface="Arial" pitchFamily="34" charset="0"/>
              <a:cs typeface="Arial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altLang="en-US" sz="2000" b="1" dirty="0" smtClean="0">
              <a:latin typeface="Arial" pitchFamily="34" charset="0"/>
              <a:cs typeface="Arial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Differential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diagnosis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etiology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hypercortisolism</a:t>
            </a:r>
            <a:endParaRPr lang="en-US" altLang="en-US" sz="2000" b="1" dirty="0" smtClean="0">
              <a:latin typeface="Arial" pitchFamily="34" charset="0"/>
              <a:cs typeface="Arial" pitchFamily="34" charset="0"/>
            </a:endParaRP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ACTH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" altLang="en-US" sz="2000" b="1" i="1" dirty="0" smtClean="0">
                <a:latin typeface="Arial" pitchFamily="34" charset="0"/>
                <a:cs typeface="Arial" pitchFamily="34" charset="0"/>
              </a:rPr>
              <a:t>MRI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pituitary gland</a:t>
            </a:r>
            <a:endParaRPr lang="en-US" altLang="en-US" sz="2000" b="1" dirty="0" smtClean="0">
              <a:latin typeface="Arial" pitchFamily="34" charset="0"/>
              <a:cs typeface="Arial" pitchFamily="34" charset="0"/>
            </a:endParaRP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" altLang="en-US" sz="2000" b="1" i="1" dirty="0" smtClean="0">
                <a:latin typeface="Arial" pitchFamily="34" charset="0"/>
                <a:cs typeface="Arial" pitchFamily="34" charset="0"/>
              </a:rPr>
              <a:t>High-dose Dexamethasone suppression test (DEXI, DEXII)</a:t>
            </a:r>
            <a:endParaRPr lang="en-US" altLang="en-US" sz="2000" b="1" i="1" dirty="0" smtClean="0">
              <a:latin typeface="Arial" pitchFamily="34" charset="0"/>
              <a:cs typeface="Arial" pitchFamily="34" charset="0"/>
            </a:endParaRP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Localization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ectopic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secretions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sz="2000" b="1" i="1" dirty="0" smtClean="0">
                <a:latin typeface="Arial" pitchFamily="34" charset="0"/>
                <a:cs typeface="Arial" pitchFamily="34" charset="0"/>
              </a:rPr>
              <a:t>ACTH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Procedures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localization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sz="2000" b="1" dirty="0" err="1" smtClean="0">
                <a:latin typeface="Arial" pitchFamily="34" charset="0"/>
                <a:cs typeface="Arial" pitchFamily="34" charset="0"/>
              </a:rPr>
              <a:t>adrenal gland</a:t>
            </a:r>
            <a:endParaRPr lang="sr-Cyrl-RS" altLang="en-US" sz="2000" b="1" dirty="0" smtClean="0">
              <a:latin typeface="Arial" pitchFamily="34" charset="0"/>
              <a:cs typeface="Arial" pitchFamily="34" charset="0"/>
            </a:endParaRPr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" altLang="en-US" sz="2000" b="1" i="1" dirty="0" smtClean="0">
                <a:latin typeface="Arial" pitchFamily="34" charset="0"/>
                <a:cs typeface="Arial" pitchFamily="34" charset="0"/>
              </a:rPr>
              <a:t>Inferior Petrosal Sinus Sampling with CRH stimulation</a:t>
            </a:r>
          </a:p>
          <a:p>
            <a:pPr marL="457200" lvl="1" indent="0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endParaRPr lang="en-US" altLang="en-US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850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Treatment of hypercorticism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0" y="914400"/>
            <a:ext cx="8386763" cy="5216525"/>
          </a:xfrm>
        </p:spPr>
        <p:txBody>
          <a:bodyPr/>
          <a:lstStyle/>
          <a:p>
            <a:pPr marL="990600" lvl="1" indent="-533400" eaLnBrk="1" hangingPunct="1">
              <a:buFontTx/>
              <a:buAutoNum type="arabicPeriod"/>
              <a:defRPr/>
            </a:pPr>
            <a:r>
              <a:rPr lang="en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Pituitary microsurgery</a:t>
            </a:r>
            <a:endParaRPr lang="en-US" sz="20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371600" lvl="2" indent="-457200" eaLnBrk="1" hangingPunct="1">
              <a:buFont typeface="Wingdings" pitchFamily="2" charset="2"/>
              <a:buChar char="§"/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Transsphenoidal hypophysectomy</a:t>
            </a:r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 marL="1371600" lvl="2" indent="-457200" eaLnBrk="1" hangingPunct="1">
              <a:buFont typeface="Wingdings" pitchFamily="2" charset="2"/>
              <a:buChar char="§"/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Transfrontal hypophysectomy</a:t>
            </a:r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 marL="990600" lvl="1" indent="-533400" eaLnBrk="1" hangingPunct="1">
              <a:buFontTx/>
              <a:buAutoNum type="arabicPeriod"/>
              <a:defRPr/>
            </a:pPr>
            <a:r>
              <a:rPr lang="en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Radiotherapy</a:t>
            </a:r>
            <a:endParaRPr lang="en-US" sz="20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371600" lvl="2" indent="-457200" eaLnBrk="1" hangingPunct="1">
              <a:buFont typeface="Wingdings" pitchFamily="2" charset="2"/>
              <a:buChar char="§"/>
              <a:defRPr/>
            </a:pPr>
            <a:r>
              <a:rPr lang="en" sz="2000" b="1" i="1" dirty="0" smtClean="0">
                <a:latin typeface="Arial" pitchFamily="34" charset="0"/>
                <a:cs typeface="Arial" pitchFamily="34" charset="0"/>
              </a:rPr>
              <a:t>Gamma-knife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 radiosurgery</a:t>
            </a:r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 marL="1371600" lvl="2" indent="-457200" eaLnBrk="1" hangingPunct="1">
              <a:buFont typeface="Wingdings" pitchFamily="2" charset="2"/>
              <a:buChar char="§"/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Implantation of radioactive substances ( </a:t>
            </a:r>
            <a:r>
              <a:rPr lang="en" sz="2000" b="1" i="1" dirty="0" smtClean="0">
                <a:latin typeface="Arial" pitchFamily="34" charset="0"/>
                <a:cs typeface="Arial" pitchFamily="34" charset="0"/>
              </a:rPr>
              <a:t>gold &amp; </a:t>
            </a:r>
            <a:r>
              <a:rPr lang="en" sz="2000" b="1" i="1" dirty="0" err="1" smtClean="0">
                <a:latin typeface="Arial" pitchFamily="34" charset="0"/>
                <a:cs typeface="Arial" pitchFamily="34" charset="0"/>
              </a:rPr>
              <a:t>yttrium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990600" lvl="1" indent="-533400" eaLnBrk="1" hangingPunct="1">
              <a:buFontTx/>
              <a:buAutoNum type="arabicPeriod"/>
              <a:defRPr/>
            </a:pPr>
            <a:r>
              <a:rPr lang="en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Pharmacological therapy</a:t>
            </a:r>
            <a:endParaRPr lang="en-US" sz="20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371600" lvl="2" indent="-457200" eaLnBrk="1" hangingPunct="1">
              <a:buFont typeface="Wingdings" pitchFamily="2" charset="2"/>
              <a:buChar char="§"/>
              <a:defRPr/>
            </a:pPr>
            <a:r>
              <a:rPr lang="en" sz="2000" b="1" i="1" dirty="0" err="1" smtClean="0">
                <a:latin typeface="Arial" pitchFamily="34" charset="0"/>
                <a:cs typeface="Arial" pitchFamily="34" charset="0"/>
              </a:rPr>
              <a:t>Ketoconazole </a:t>
            </a:r>
            <a:r>
              <a:rPr lang="en" sz="2000" b="1" i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600 -1200 mg/day</a:t>
            </a:r>
            <a:endParaRPr lang="en-US" sz="2000" b="1" i="1" dirty="0" smtClean="0">
              <a:latin typeface="Arial" pitchFamily="34" charset="0"/>
              <a:cs typeface="Arial" pitchFamily="34" charset="0"/>
            </a:endParaRPr>
          </a:p>
          <a:p>
            <a:pPr marL="1371600" lvl="2" indent="-457200" eaLnBrk="1" hangingPunct="1">
              <a:buFont typeface="Wingdings" pitchFamily="2" charset="2"/>
              <a:buChar char="§"/>
              <a:defRPr/>
            </a:pPr>
            <a:r>
              <a:rPr lang="en" sz="2000" b="1" i="1" dirty="0" err="1" smtClean="0">
                <a:latin typeface="Arial" pitchFamily="34" charset="0"/>
                <a:cs typeface="Arial" pitchFamily="34" charset="0"/>
              </a:rPr>
              <a:t>Aminoglutethimides</a:t>
            </a:r>
            <a:endParaRPr lang="en-US" sz="2000" b="1" i="1" dirty="0" smtClean="0">
              <a:latin typeface="Arial" pitchFamily="34" charset="0"/>
              <a:cs typeface="Arial" pitchFamily="34" charset="0"/>
            </a:endParaRPr>
          </a:p>
          <a:p>
            <a:pPr marL="1371600" lvl="2" indent="-457200" eaLnBrk="1" hangingPunct="1">
              <a:buFont typeface="Wingdings" pitchFamily="2" charset="2"/>
              <a:buChar char="§"/>
              <a:defRPr/>
            </a:pPr>
            <a:r>
              <a:rPr lang="en" sz="2000" b="1" i="1" dirty="0" smtClean="0">
                <a:latin typeface="Arial" pitchFamily="34" charset="0"/>
                <a:cs typeface="Arial" pitchFamily="34" charset="0"/>
              </a:rPr>
              <a:t>Mitotane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(adrenolytic) - chemotherapy</a:t>
            </a:r>
          </a:p>
          <a:p>
            <a:pPr marL="1371600" lvl="2" indent="-457200" eaLnBrk="1" hangingPunct="1">
              <a:buFont typeface="Wingdings" pitchFamily="2" charset="2"/>
              <a:buChar char="§"/>
              <a:defRPr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sr-Latn-RS" sz="2000" b="1" dirty="0" smtClean="0">
                <a:latin typeface="Arial" pitchFamily="34" charset="0"/>
                <a:cs typeface="Arial" pitchFamily="34" charset="0"/>
              </a:rPr>
              <a:t>ortisol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receptor antagonist</a:t>
            </a:r>
            <a:r>
              <a:rPr lang="sr-Latn-R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 - Mifepristone</a:t>
            </a:r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" sz="2000" b="1" i="1" dirty="0" smtClean="0">
                <a:latin typeface="Arial" pitchFamily="34" charset="0"/>
                <a:cs typeface="Arial" pitchFamily="34" charset="0"/>
              </a:rPr>
              <a:t>"Pharmacological" adrenalectomy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is used in patients who cannot undergo surgical intervention </a:t>
            </a:r>
            <a:r>
              <a:rPr lang="en" sz="2000" b="1" i="1" dirty="0" smtClean="0">
                <a:latin typeface="Arial" pitchFamily="34" charset="0"/>
                <a:cs typeface="Arial" pitchFamily="34" charset="0"/>
              </a:rPr>
              <a:t>!!!</a:t>
            </a:r>
            <a:endParaRPr lang="sr-Cyrl-CS" sz="2000" b="1" i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CS" sz="2400" b="1" i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47725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Glucocorticoids</a:t>
            </a:r>
            <a:endParaRPr lang="en-US" altLang="en-US" sz="3600" b="1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19" name="Content Placeholder 3"/>
          <p:cNvSpPr>
            <a:spLocks noGrp="1"/>
          </p:cNvSpPr>
          <p:nvPr>
            <p:ph idx="1"/>
          </p:nvPr>
        </p:nvSpPr>
        <p:spPr>
          <a:xfrm>
            <a:off x="300038" y="1055688"/>
            <a:ext cx="8275637" cy="50704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400" b="1" i="1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Cortisol, corticosterone and cortison</a:t>
            </a:r>
            <a:endParaRPr lang="sr-Cyrl-CS" altLang="en-US" sz="2000" b="1" i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altLang="en-US" sz="2000" b="1" i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Secretion is under the control of ACTH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ROLES:</a:t>
            </a:r>
          </a:p>
          <a:p>
            <a:pPr marL="857250" lvl="1" indent="-514350"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Degradation of proteins</a:t>
            </a:r>
          </a:p>
          <a:p>
            <a:pPr marL="857250" lvl="1" indent="-514350"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Creation of glucose gluconeogenesis</a:t>
            </a:r>
          </a:p>
          <a:p>
            <a:pPr marL="857250" lvl="1" indent="-514350"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Lipolysis</a:t>
            </a:r>
          </a:p>
          <a:p>
            <a:pPr marL="857250" lvl="1" indent="-514350"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Resistance to stress</a:t>
            </a:r>
          </a:p>
          <a:p>
            <a:pPr marL="857250" lvl="1" indent="-514350"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Anti - inflammatory effects</a:t>
            </a:r>
          </a:p>
          <a:p>
            <a:pPr marL="857250" lvl="1" indent="-514350"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Decreased immune response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55088" cy="981075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Adrenal incidentalomas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268288" y="1306513"/>
            <a:ext cx="8134350" cy="48244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400" b="1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Incidentally detected (seen by CT or US) adrenal tumors that most often (in 90%) do not secrete hormones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10 - 20% of patients at autopsy have adrenal tumors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Diagnostic procedure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Catecholamine levels at 24 h urine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Potassium level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Overnight </a:t>
            </a:r>
            <a:r>
              <a:rPr lang="en-US" altLang="en-US" sz="2000" b="1" i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DEX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screening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test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000" smtClean="0">
                <a:latin typeface="Arial" pitchFamily="34" charset="0"/>
                <a:cs typeface="Arial" pitchFamily="34" charset="0"/>
              </a:rPr>
              <a:t>   </a:t>
            </a: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55088" cy="981075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Adrenal incidentalomas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204788" y="1306513"/>
            <a:ext cx="8702675" cy="48244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400" smtClean="0">
                <a:latin typeface="Arial" pitchFamily="34" charset="0"/>
                <a:cs typeface="Arial" pitchFamily="34" charset="0"/>
              </a:rPr>
              <a:t> 	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30-50% represent metastases if malignant disease is present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0.01% are primary adrenal cancers (size 4-6 cm, irregular edges, inhomogeneous, tissue calcifications)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000" b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000" b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Treatment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	follow-up for 3 - 6 months, in case of suspicion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Malignancy requires surgery!!!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87413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Aldosteronism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25450" y="1169988"/>
            <a:ext cx="8434388" cy="49260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400" smtClean="0">
                <a:latin typeface="Arial" pitchFamily="34" charset="0"/>
                <a:cs typeface="Arial" pitchFamily="34" charset="0"/>
              </a:rPr>
              <a:t>      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40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Hyperproduction of mineralocorticoids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sl-SI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  Etiology: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 </a:t>
            </a:r>
            <a:endParaRPr lang="sl-SI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Primary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: mineralocorticoid hyperproduction due to changes in the adrenal cortex (renin activity ↓)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§"/>
            </a:pPr>
            <a:endParaRPr lang="en-US" altLang="en-US" sz="2000" b="1" i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Secondary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: mineralocorticoid hyperproduction due to increased renin activity (hypovolemia, Tu of the juxtaglomerular apparatus) (renin activity ↑)</a:t>
            </a:r>
          </a:p>
          <a:p>
            <a:pPr eaLnBrk="1" hangingPunct="1">
              <a:lnSpc>
                <a:spcPct val="90000"/>
              </a:lnSpc>
            </a:pPr>
            <a:endParaRPr lang="sl-SI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20738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Primary Aldosteronism (</a:t>
            </a:r>
            <a:r>
              <a:rPr lang="en-US" altLang="en-US" sz="3200" b="1" i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Sy Conn</a:t>
            </a:r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204788" y="1331913"/>
            <a:ext cx="8939212" cy="47275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altLang="en-US" sz="240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Hyperproduction of mineralocorticoids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l-SI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 Etiology: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l-SI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Unilateral and bilateral adenoma -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M. Conn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(65-70%)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Bilateral hyperplasia (30%)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Adenocarcinoma (&lt;1%)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Idiopathic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endParaRPr lang="sl-SI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Pathophysiology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Diastolic HTA without edema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Hypokalemia (sometimes hypernatremia)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Metabolic alkalosis</a:t>
            </a:r>
          </a:p>
          <a:p>
            <a:pPr eaLnBrk="1" hangingPunct="1">
              <a:lnSpc>
                <a:spcPct val="80000"/>
              </a:lnSpc>
            </a:pPr>
            <a:endParaRPr lang="sl-SI" altLang="en-US" sz="2000" smtClean="0"/>
          </a:p>
          <a:p>
            <a:pPr eaLnBrk="1" hangingPunct="1">
              <a:lnSpc>
                <a:spcPct val="80000"/>
              </a:lnSpc>
            </a:pPr>
            <a:endParaRPr lang="en-US" altLang="en-US" sz="200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en-US" sz="3200" b="1">
                <a:solidFill>
                  <a:srgbClr val="7030A0"/>
                </a:solidFill>
              </a:rPr>
              <a:t>Treatment of primary aldosteronism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249363"/>
            <a:ext cx="9144000" cy="473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69925" lvl="1" indent="-325438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</a:pPr>
            <a:endParaRPr lang="en-US" altLang="en-US" sz="2400"/>
          </a:p>
          <a:p>
            <a:pPr marL="669925" lvl="1" indent="-325438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</a:pPr>
            <a:r>
              <a:rPr lang="en-US" altLang="en-US" sz="2000" b="1"/>
              <a:t>Adenoma and adenocarcinoma are treated surgically</a:t>
            </a:r>
          </a:p>
          <a:p>
            <a:pPr marL="669925" lvl="1" indent="-325438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</a:pPr>
            <a:r>
              <a:rPr lang="en-US" altLang="en-US" sz="2000" b="1"/>
              <a:t>Hyperplasia is treated medically:</a:t>
            </a:r>
          </a:p>
          <a:p>
            <a:pPr marL="669925" lvl="1" indent="-325438" eaLnBrk="0" hangingPunct="0">
              <a:spcBef>
                <a:spcPct val="20000"/>
              </a:spcBef>
              <a:buClr>
                <a:schemeClr val="accent2"/>
              </a:buClr>
              <a:buSzPct val="60000"/>
            </a:pPr>
            <a:endParaRPr lang="sr-Cyrl-CS" altLang="en-US" sz="2000" b="1"/>
          </a:p>
          <a:p>
            <a:pPr marL="669925" lvl="1" indent="-325438" algn="ctr" eaLnBrk="0" hangingPunct="0">
              <a:spcBef>
                <a:spcPct val="20000"/>
              </a:spcBef>
              <a:buClr>
                <a:schemeClr val="accent2"/>
              </a:buClr>
              <a:buSzPct val="60000"/>
            </a:pPr>
            <a:r>
              <a:rPr lang="en-US" altLang="en-US" sz="2000" b="1"/>
              <a:t>Spironolactone (aldosterone antagonist)</a:t>
            </a:r>
          </a:p>
          <a:p>
            <a:pPr marL="669925" lvl="1" indent="-325438" algn="ctr" eaLnBrk="0" hangingPunct="0">
              <a:spcBef>
                <a:spcPct val="20000"/>
              </a:spcBef>
              <a:buClr>
                <a:schemeClr val="accent2"/>
              </a:buClr>
              <a:buSzPct val="60000"/>
            </a:pPr>
            <a:r>
              <a:rPr lang="en-US" altLang="en-US" sz="2000" b="1"/>
              <a:t>25- 100mg/day/8h</a:t>
            </a:r>
          </a:p>
          <a:p>
            <a:pPr marL="669925" lvl="1" indent="-325438" eaLnBrk="0" hangingPunct="0">
              <a:spcBef>
                <a:spcPct val="20000"/>
              </a:spcBef>
              <a:buClr>
                <a:schemeClr val="accent2"/>
              </a:buClr>
              <a:buSzPct val="60000"/>
            </a:pPr>
            <a:endParaRPr lang="sr-Cyrl-CS" altLang="en-US" sz="2000" b="1"/>
          </a:p>
          <a:p>
            <a:pPr marL="669925" lvl="1" indent="-325438" eaLnBrk="0" hangingPunct="0">
              <a:spcBef>
                <a:spcPct val="20000"/>
              </a:spcBef>
              <a:buClr>
                <a:schemeClr val="accent2"/>
              </a:buClr>
              <a:buSzPct val="60000"/>
            </a:pPr>
            <a:r>
              <a:rPr lang="en-US" altLang="en-US" sz="2000" b="1"/>
              <a:t>    During long-term therapy, gynecomastia, decreased libido and sexual dysfunction may occur in men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5363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Division of diseases of the adrenal medulla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282575" y="1452563"/>
            <a:ext cx="8861425" cy="4673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altLang="en-US" sz="28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Hyperfunction</a:t>
            </a:r>
          </a:p>
          <a:p>
            <a:pPr lvl="1"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Feochromoc and volume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Font typeface="Wingdings" pitchFamily="2" charset="2"/>
              <a:buNone/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Hypofunction</a:t>
            </a:r>
          </a:p>
          <a:p>
            <a:pPr lvl="1"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Without significant clinical significance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93700" y="866775"/>
            <a:ext cx="8213725" cy="52593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PHEOCHROMOCYTOMA 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 is a tumor of chromatophilic cells of neuroectodermal origin that secrete catecholamines (sympathoadrenal system).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endParaRPr lang="sl-SI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The tumor can be located in the adrenal medulla or in other parts of the sympathetic nervous system (extra-adrenal pheochromocytoma -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paraganglioma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).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46075"/>
            <a:ext cx="9144000" cy="741363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EPIDEMIOLOGY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315913" y="1339850"/>
            <a:ext cx="8543925" cy="4786313"/>
          </a:xfrm>
        </p:spPr>
        <p:txBody>
          <a:bodyPr/>
          <a:lstStyle/>
          <a:p>
            <a:pPr eaLnBrk="1" hangingPunct="1">
              <a:defRPr/>
            </a:pPr>
            <a:endParaRPr lang="sr-Cyrl-RS" altLang="en-US" sz="2400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Font typeface="Arial" pitchFamily="34" charset="0"/>
              <a:buNone/>
              <a:defRPr/>
            </a:pPr>
            <a:endParaRPr lang="en-US" altLang="en-US" sz="24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0.1 - 1% of patients with HTA have </a:t>
            </a:r>
            <a:r>
              <a:rPr lang="en" altLang="en-US" sz="2000" b="1" i="1" dirty="0" err="1" smtClean="0">
                <a:latin typeface="Arial" pitchFamily="34" charset="0"/>
                <a:cs typeface="Arial" pitchFamily="34" charset="0"/>
              </a:rPr>
              <a:t>Pheo</a:t>
            </a:r>
            <a:endParaRPr lang="sl-SI" altLang="en-US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The incidence is 0.8/100,000</a:t>
            </a:r>
          </a:p>
          <a:p>
            <a:pPr eaLnBrk="1" hangingPunct="1">
              <a:defRPr/>
            </a:pPr>
            <a:endParaRPr lang="sr-Cyrl-RS" altLang="en-US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Half of pheochromocytomas that are discovered at autopsy are not diagnosed during life !!!</a:t>
            </a:r>
            <a:endParaRPr lang="en-US" altLang="en-US" sz="2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54088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ETIOLOGY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>
          <a:xfrm>
            <a:off x="300038" y="1387475"/>
            <a:ext cx="8843962" cy="487997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They are mostly autonomously dominant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sr-Cyrl-RS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HEREDITARY FORM (5%)</a:t>
            </a:r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  <a:buSzPct val="100000"/>
              <a:buFont typeface="Arial" pitchFamily="34" charset="0"/>
              <a:buNone/>
              <a:defRPr/>
            </a:pPr>
            <a:endParaRPr lang="sr-Cyrl-RS" sz="2000" b="1" dirty="0" smtClean="0">
              <a:latin typeface="Arial" pitchFamily="34" charset="0"/>
              <a:cs typeface="Arial" pitchFamily="34" charset="0"/>
            </a:endParaRPr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  <a:buSzPct val="100000"/>
              <a:buFont typeface="Arial" pitchFamily="34" charset="0"/>
              <a:buNone/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MEN 2A </a:t>
            </a:r>
            <a:r>
              <a:rPr lang="en" sz="2000" b="1" i="1" dirty="0" smtClean="0">
                <a:latin typeface="Arial" pitchFamily="34" charset="0"/>
                <a:cs typeface="Arial" pitchFamily="34" charset="0"/>
              </a:rPr>
              <a:t>(Sipple Syndrome) - Pheos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in &gt;75%</a:t>
            </a:r>
            <a:endParaRPr lang="sl-SI" sz="2000" b="1" dirty="0" smtClean="0">
              <a:latin typeface="Arial" pitchFamily="34" charset="0"/>
              <a:cs typeface="Arial" pitchFamily="34" charset="0"/>
            </a:endParaRPr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  <a:buSzPct val="100000"/>
              <a:buFont typeface="Arial" pitchFamily="34" charset="0"/>
              <a:buNone/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MEN2B - MEN III </a:t>
            </a:r>
            <a:r>
              <a:rPr lang="en" sz="2000" b="1" i="1" dirty="0" smtClean="0">
                <a:latin typeface="Arial" pitchFamily="34" charset="0"/>
                <a:cs typeface="Arial" pitchFamily="34" charset="0"/>
              </a:rPr>
              <a:t>(mucosal </a:t>
            </a:r>
            <a:r>
              <a:rPr lang="en" sz="2000" b="1" i="1" dirty="0" err="1" smtClean="0">
                <a:latin typeface="Arial" pitchFamily="34" charset="0"/>
                <a:cs typeface="Arial" pitchFamily="34" charset="0"/>
              </a:rPr>
              <a:t>neuroma </a:t>
            </a:r>
            <a:r>
              <a:rPr lang="en" sz="2000" b="1" i="1" dirty="0" smtClean="0">
                <a:latin typeface="Arial" pitchFamily="34" charset="0"/>
                <a:cs typeface="Arial" pitchFamily="34" charset="0"/>
              </a:rPr>
              <a:t>syndrome) - </a:t>
            </a:r>
            <a:r>
              <a:rPr lang="en" sz="2000" b="1" i="1" dirty="0" err="1" smtClean="0">
                <a:latin typeface="Arial" pitchFamily="34" charset="0"/>
                <a:cs typeface="Arial" pitchFamily="34" charset="0"/>
              </a:rPr>
              <a:t>Pheos</a:t>
            </a:r>
            <a:r>
              <a:rPr lang="en" sz="20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in &gt;75%</a:t>
            </a:r>
            <a:endParaRPr lang="sr-Cyrl-RS" sz="2000" b="1" dirty="0" smtClean="0">
              <a:latin typeface="Arial" pitchFamily="34" charset="0"/>
              <a:cs typeface="Arial" pitchFamily="34" charset="0"/>
            </a:endParaRPr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  <a:buSzPct val="100000"/>
              <a:buFont typeface="Arial" pitchFamily="34" charset="0"/>
              <a:buNone/>
              <a:defRPr/>
            </a:pPr>
            <a:r>
              <a:rPr lang="en" sz="2000" b="1" i="1" dirty="0" smtClean="0">
                <a:latin typeface="Arial" pitchFamily="34" charset="0"/>
                <a:cs typeface="Arial" pitchFamily="34" charset="0"/>
              </a:rPr>
              <a:t>M. Von Hippel-Lindau -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Pheos in 5-10%</a:t>
            </a:r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  <a:buSzPct val="100000"/>
              <a:buFont typeface="Arial" pitchFamily="34" charset="0"/>
              <a:buNone/>
              <a:defRPr/>
            </a:pPr>
            <a:r>
              <a:rPr lang="en" sz="2000" b="1" i="1" dirty="0" smtClean="0">
                <a:latin typeface="Arial" pitchFamily="34" charset="0"/>
                <a:cs typeface="Arial" pitchFamily="34" charset="0"/>
              </a:rPr>
              <a:t>M. Von Recklinghausen's neurofibromatosis - Ph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eos in 1%</a:t>
            </a:r>
          </a:p>
          <a:p>
            <a:pPr lvl="1" eaLnBrk="1" hangingPunct="1">
              <a:buFont typeface="Arial" pitchFamily="34" charset="0"/>
              <a:buNone/>
              <a:defRPr/>
            </a:pPr>
            <a:endParaRPr lang="sl-SI" sz="2000" b="1" i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SPORADIC FORM</a:t>
            </a:r>
            <a:endParaRPr lang="sr-Cyrl-RS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0645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PATHOPHYSIOLOGY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300038" y="993775"/>
            <a:ext cx="8355012" cy="51323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Secretion of excessive amounts of catecholamines</a:t>
            </a: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Permanently or in episodes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All or certain types of catecholamines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Noradrenaline - HTA</a:t>
            </a:r>
            <a:endParaRPr lang="sl-SI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Adrenaline - metabolic abnormalities 			               (glucose intolerance: 10% have DM)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Dopamine</a:t>
            </a:r>
          </a:p>
          <a:p>
            <a:pPr lvl="1" eaLnBrk="1" hangingPunct="1">
              <a:buFont typeface="Wingdings" pitchFamily="2" charset="2"/>
              <a:buChar char="§"/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Increase in peripheral resistance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Variable increase in heart rate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Reduced intravascular volume (to reduce stroke volume and thereby maintain normal MV in conditions of increased peripheral resistance and heart rate)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Myocardiopathy, arrhythmias, IBS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6763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Effects of glucocorticoids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220663" y="1009650"/>
            <a:ext cx="8734425" cy="55435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Metabolic effects</a:t>
            </a: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carbohydrates: reduced uptake and utilization of glucose tissues with increased gluconeogenesis which results in a tendency to develop hyperglycemia</a:t>
            </a: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proteins: increased catabolism, decreased anabolism</a:t>
            </a: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lipids: permissive effect on lipolytic hormones (A, NA, GH) and fat redistribution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Negative feedback loop 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well as exogenous glucocorticoids inhibit the secretion of CRF and ACTH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with prolonged therapeutic use of GKS, atrophy of the adrenal gland is possible</a:t>
            </a:r>
          </a:p>
          <a:p>
            <a:pPr eaLnBrk="1" hangingPunct="1"/>
            <a:endParaRPr lang="en-US" altLang="en-US" sz="2100" smtClean="0"/>
          </a:p>
        </p:txBody>
      </p:sp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A31B7F7-0E7D-447D-BD65-7D554B751D68}" type="datetime1">
              <a:rPr lang="en-US"/>
              <a:pPr>
                <a:defRPr/>
              </a:pPr>
              <a:t>3/10/2024</a:t>
            </a:fld>
            <a:endParaRPr lang="en-US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F9C60-AF70-4B21-89FF-33F8AA292EF2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42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sz="3200" b="1" i="1">
                <a:solidFill>
                  <a:srgbClr val="7030A0"/>
                </a:solidFill>
              </a:rPr>
              <a:t>Pheochromocytoma </a:t>
            </a:r>
            <a:r>
              <a:rPr lang="en-US" altLang="en-US" sz="3200" b="1">
                <a:solidFill>
                  <a:srgbClr val="7030A0"/>
                </a:solidFill>
              </a:rPr>
              <a:t>- LOCALIZATION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630238" y="1371600"/>
            <a:ext cx="8167687" cy="3425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7013" indent="-227013">
              <a:spcAft>
                <a:spcPct val="15000"/>
              </a:spcAft>
              <a:buClr>
                <a:srgbClr val="FFFF00"/>
              </a:buClr>
            </a:pPr>
            <a:endParaRPr lang="en-US" altLang="en-US" sz="2400" i="1"/>
          </a:p>
          <a:p>
            <a:pPr marL="227013" indent="-22701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 i="1"/>
              <a:t>Adrenal medulla: 90%</a:t>
            </a:r>
          </a:p>
          <a:p>
            <a:pPr marL="227013" indent="-22701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 i="1"/>
              <a:t>Abdomen: 8%</a:t>
            </a:r>
          </a:p>
          <a:p>
            <a:pPr marL="227013" indent="-22701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 i="1"/>
              <a:t>Neck/thorax: 2%</a:t>
            </a:r>
          </a:p>
          <a:p>
            <a:pPr marL="227013" indent="-22701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 i="1"/>
              <a:t>Multiple sites: 10%</a:t>
            </a:r>
          </a:p>
          <a:p>
            <a:pPr marL="227013" indent="-22701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 i="1"/>
              <a:t>Malignant: 10%</a:t>
            </a:r>
          </a:p>
          <a:p>
            <a:pPr marL="227013" indent="-22701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Associated with familial syndromes: </a:t>
            </a:r>
            <a:r>
              <a:rPr lang="en-US" altLang="en-US" sz="2000" b="1" i="1"/>
              <a:t>5%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0" y="279400"/>
            <a:ext cx="9144000" cy="442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sz="3200" b="1">
                <a:solidFill>
                  <a:srgbClr val="7030A0"/>
                </a:solidFill>
              </a:rPr>
              <a:t>SECRETION OF CATECHOLAMINE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377825" y="1482725"/>
            <a:ext cx="8356600" cy="3101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7013" indent="-22701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endParaRPr lang="en-US" altLang="en-US" sz="2400" b="1"/>
          </a:p>
          <a:p>
            <a:pPr marL="227013" indent="-22701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  <a:buFont typeface="Wingdings" pitchFamily="2" charset="2"/>
              <a:buChar char="ü"/>
            </a:pPr>
            <a:r>
              <a:rPr lang="en-US" altLang="en-US" sz="2000" b="1"/>
              <a:t>They most often secrete both NA and A (NA&gt;A)</a:t>
            </a:r>
          </a:p>
          <a:p>
            <a:pPr marL="227013" indent="-22701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  <a:buFont typeface="Wingdings" pitchFamily="2" charset="2"/>
              <a:buChar char="ü"/>
            </a:pPr>
            <a:r>
              <a:rPr lang="en-US" altLang="en-US" sz="2000" b="1"/>
              <a:t>Most extraadrenal tumors secrete only NA</a:t>
            </a:r>
          </a:p>
          <a:p>
            <a:pPr marL="227013" indent="-22701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  <a:buFont typeface="Wingdings" pitchFamily="2" charset="2"/>
              <a:buChar char="ü"/>
            </a:pPr>
            <a:r>
              <a:rPr lang="en-US" altLang="en-US" sz="2000" b="1"/>
              <a:t>Malignant tumors secrete more D and HA</a:t>
            </a:r>
          </a:p>
          <a:p>
            <a:pPr marL="227013" indent="-22701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  <a:buFont typeface="Wingdings" pitchFamily="2" charset="2"/>
              <a:buChar char="ü"/>
            </a:pPr>
            <a:r>
              <a:rPr lang="en-US" altLang="en-US" sz="2000" b="1"/>
              <a:t>Predominant catecholamine secretion cannot be predicted </a:t>
            </a:r>
          </a:p>
          <a:p>
            <a:pPr marL="227013" indent="-22701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    based on clinical presentation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43975" cy="1049338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PATHOANATOMY ("10% rule")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361950" y="1062038"/>
            <a:ext cx="8782050" cy="53387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z="24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	Localization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Adrenal medulla (90%)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Extramedullary (10%)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Aortic bifurcation (Zickerkandl's ganglion)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Pelvis (bladder)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Neck and mediastinum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endParaRPr lang="sl-SI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	Uni (90%) or bilateral (10%)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Unifocal (90%) or multilocular (10%)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Adult (90%) or juvenile (10%)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l-SI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	Benign (90%) or malignant (10%)</a:t>
            </a:r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0" y="-103188"/>
            <a:ext cx="9144000" cy="10255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90000"/>
              </a:lnSpc>
              <a:spcAft>
                <a:spcPct val="15000"/>
              </a:spcAft>
            </a:pPr>
            <a:endParaRPr lang="en-US" altLang="en-US" sz="3600" b="1">
              <a:solidFill>
                <a:srgbClr val="FF0000"/>
              </a:solidFill>
            </a:endParaRPr>
          </a:p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sz="3200" b="1">
                <a:solidFill>
                  <a:srgbClr val="7030A0"/>
                </a:solidFill>
              </a:rPr>
              <a:t>THE MOST COMMON SYMPTOMS</a:t>
            </a: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393700" y="1403350"/>
            <a:ext cx="8213725" cy="4384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7013" indent="-227013">
              <a:spcAft>
                <a:spcPct val="15000"/>
              </a:spcAft>
              <a:buClr>
                <a:srgbClr val="FFFF00"/>
              </a:buClr>
            </a:pPr>
            <a:endParaRPr lang="en-US" altLang="en-US" sz="2400" b="1"/>
          </a:p>
          <a:p>
            <a:pPr marL="227013" indent="-22701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HYPERTENSION &gt; 90%</a:t>
            </a:r>
          </a:p>
          <a:p>
            <a:pPr marL="387350" lvl="1" indent="-5556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permanent 30%</a:t>
            </a:r>
          </a:p>
          <a:p>
            <a:pPr marL="387350" lvl="1" indent="-5556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with crises 30%</a:t>
            </a:r>
          </a:p>
          <a:p>
            <a:pPr marL="387350" lvl="1" indent="-5556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paroxysmal 30%</a:t>
            </a:r>
          </a:p>
          <a:p>
            <a:pPr marL="227013" indent="-22701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endParaRPr lang="en-US" altLang="en-US" sz="2000" b="1"/>
          </a:p>
          <a:p>
            <a:pPr marL="227013" indent="-22701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HEADACHE 80%</a:t>
            </a:r>
          </a:p>
          <a:p>
            <a:pPr marL="227013" indent="-22701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SWEAT 70%</a:t>
            </a:r>
          </a:p>
          <a:p>
            <a:pPr marL="227013" indent="-227013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PALPITATION 65%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0" y="323850"/>
            <a:ext cx="9144000" cy="498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sz="3600" b="1">
                <a:solidFill>
                  <a:srgbClr val="7030A0"/>
                </a:solidFill>
              </a:rPr>
              <a:t>ADDITIONAL SYMPTOMS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725488" y="2065338"/>
            <a:ext cx="7945437" cy="20780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paleness 45%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nausea +/- vomiting 40%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nervousness 35%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fundoscopic changes 30%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loss in TM 25%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epigastric or chest pain 20%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0" y="146050"/>
            <a:ext cx="9144000" cy="442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sz="3200" b="1">
                <a:solidFill>
                  <a:srgbClr val="7030A0"/>
                </a:solidFill>
              </a:rPr>
              <a:t>INDICATIONS FOR </a:t>
            </a:r>
            <a:r>
              <a:rPr lang="en-US" altLang="en-US" sz="3200" b="1" i="1">
                <a:solidFill>
                  <a:srgbClr val="7030A0"/>
                </a:solidFill>
              </a:rPr>
              <a:t>PHEO SCREENING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204788" y="1071563"/>
            <a:ext cx="8939212" cy="56880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Hypertension with:</a:t>
            </a:r>
          </a:p>
          <a:p>
            <a:pPr marL="374650" lvl="1" indent="-92075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Grade 3/4 retinopathy with no known cause</a:t>
            </a:r>
          </a:p>
          <a:p>
            <a:pPr marL="374650" lvl="1" indent="-92075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Loss in TM</a:t>
            </a:r>
          </a:p>
          <a:p>
            <a:pPr marL="374650" lvl="1" indent="-92075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Hyperglycemia</a:t>
            </a:r>
          </a:p>
          <a:p>
            <a:pPr marL="374650" lvl="1" indent="-92075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Hypermetabolic state with normal thyroid status</a:t>
            </a:r>
          </a:p>
          <a:p>
            <a:pPr marL="374650" lvl="1" indent="-92075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Cardiomyopathy</a:t>
            </a:r>
          </a:p>
          <a:p>
            <a:pPr marL="374650" lvl="1" indent="-92075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Resistance to 2/3 antihypertensives</a:t>
            </a:r>
          </a:p>
          <a:p>
            <a:pPr marL="374650" lvl="1" indent="-92075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Orthostatic hypotension</a:t>
            </a:r>
          </a:p>
          <a:p>
            <a:pPr marL="374650" lvl="1" indent="-92075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Unexplained fever</a:t>
            </a:r>
          </a:p>
          <a:p>
            <a:pPr marL="179388" indent="-179388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Hyperlability of TA</a:t>
            </a:r>
          </a:p>
          <a:p>
            <a:pPr marL="179388" indent="-179388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Recurrent attacks </a:t>
            </a:r>
            <a:r>
              <a:rPr lang="en-US" altLang="en-US" sz="2000" b="1" i="1"/>
              <a:t>of Pheo</a:t>
            </a:r>
            <a:endParaRPr lang="en-US" altLang="en-US" sz="2000" b="1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0" y="146050"/>
            <a:ext cx="9144000" cy="442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sz="3200" b="1">
                <a:solidFill>
                  <a:srgbClr val="7030A0"/>
                </a:solidFill>
              </a:rPr>
              <a:t>ANOTHER INDICATION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582613" y="835025"/>
            <a:ext cx="8372475" cy="4856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50813" indent="-150813">
              <a:spcAft>
                <a:spcPct val="15000"/>
              </a:spcAft>
              <a:buClr>
                <a:srgbClr val="FFFF00"/>
              </a:buClr>
              <a:buFont typeface="Wingdings" pitchFamily="2" charset="2"/>
              <a:buChar char="n"/>
            </a:pPr>
            <a:endParaRPr lang="en-US" altLang="en-US" sz="1700" b="1"/>
          </a:p>
          <a:p>
            <a:pPr marL="150813" indent="-150813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Serious  increased TA on:</a:t>
            </a:r>
          </a:p>
          <a:p>
            <a:pPr marL="350838" lvl="1" indent="-9683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Anesthesia or intubation</a:t>
            </a:r>
          </a:p>
          <a:p>
            <a:pPr marL="350838" lvl="1" indent="-9683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The operation</a:t>
            </a:r>
          </a:p>
          <a:p>
            <a:pPr marL="350838" lvl="1" indent="-9683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Angiography</a:t>
            </a:r>
          </a:p>
          <a:p>
            <a:pPr marL="350838" lvl="1" indent="-9683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childbirth</a:t>
            </a:r>
          </a:p>
          <a:p>
            <a:pPr marL="150813" indent="-150813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Unexplained circulatory shock during:</a:t>
            </a:r>
          </a:p>
          <a:p>
            <a:pPr marL="350838" lvl="1" indent="-9683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Anesthesia</a:t>
            </a:r>
          </a:p>
          <a:p>
            <a:pPr marL="350838" lvl="1" indent="-9683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Pregnancy, childbirth, puerperium</a:t>
            </a:r>
          </a:p>
          <a:p>
            <a:pPr marL="350838" lvl="1" indent="-9683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Surgery (or after surgery)</a:t>
            </a:r>
          </a:p>
          <a:p>
            <a:pPr marL="350838" lvl="1" indent="-9683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Phenothiazine uses</a:t>
            </a:r>
          </a:p>
          <a:p>
            <a:pPr marL="150813" indent="-150813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Family history for </a:t>
            </a:r>
            <a:r>
              <a:rPr lang="en-US" altLang="en-US" sz="2000" b="1" i="1"/>
              <a:t>pheos</a:t>
            </a:r>
          </a:p>
          <a:p>
            <a:pPr marL="150813" indent="-150813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Hyperlabile TA or severe HTA during pregnancy</a:t>
            </a:r>
          </a:p>
          <a:p>
            <a:pPr marL="150813" indent="-150813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 i="1"/>
              <a:t>X-ray </a:t>
            </a:r>
            <a:r>
              <a:rPr lang="en-US" altLang="en-US" sz="2000" b="1"/>
              <a:t>seen suprarenal mass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-268288" y="220663"/>
            <a:ext cx="9412288" cy="387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sz="2800" b="1">
                <a:solidFill>
                  <a:srgbClr val="FF0000"/>
                </a:solidFill>
              </a:rPr>
              <a:t>  </a:t>
            </a:r>
            <a:r>
              <a:rPr lang="en-US" altLang="en-US" sz="2800" b="1">
                <a:solidFill>
                  <a:srgbClr val="7030A0"/>
                </a:solidFill>
              </a:rPr>
              <a:t>CONDITIONS THAT CAUSE RAISED URINARY KA</a:t>
            </a:r>
          </a:p>
        </p:txBody>
      </p:sp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441325" y="1260475"/>
            <a:ext cx="7691438" cy="4554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50813" indent="-1508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hypoglycemia</a:t>
            </a:r>
          </a:p>
          <a:p>
            <a:pPr marL="150813" indent="-1508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surgery</a:t>
            </a:r>
          </a:p>
          <a:p>
            <a:pPr marL="150813" indent="-1508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HF</a:t>
            </a:r>
          </a:p>
          <a:p>
            <a:pPr marL="150813" indent="-1508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AMU</a:t>
            </a:r>
          </a:p>
          <a:p>
            <a:pPr marL="150813" indent="-1508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circulatory shock</a:t>
            </a:r>
          </a:p>
          <a:p>
            <a:pPr marL="150813" indent="-1508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sepsis</a:t>
            </a:r>
          </a:p>
          <a:p>
            <a:pPr marL="150813" indent="-1508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acidosis</a:t>
            </a:r>
          </a:p>
          <a:p>
            <a:pPr marL="150813" indent="-1508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Increased ICP</a:t>
            </a:r>
          </a:p>
          <a:p>
            <a:pPr marL="150813" indent="-1508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Spinal cord trauma/burns</a:t>
            </a:r>
          </a:p>
          <a:p>
            <a:pPr marL="150813" indent="-1508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delivery</a:t>
            </a:r>
          </a:p>
          <a:p>
            <a:pPr marL="150813" indent="-1508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hard training</a:t>
            </a:r>
          </a:p>
          <a:p>
            <a:pPr marL="150813" indent="-1508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 i="1"/>
              <a:t>Delirium tremens</a:t>
            </a:r>
          </a:p>
          <a:p>
            <a:pPr marL="150813" indent="-150813">
              <a:spcAft>
                <a:spcPct val="15000"/>
              </a:spcAft>
              <a:buClr>
                <a:srgbClr val="FFFF00"/>
              </a:buClr>
              <a:buFont typeface="Wingdings" pitchFamily="2" charset="2"/>
              <a:buChar char="n"/>
            </a:pPr>
            <a:endParaRPr lang="en-US" altLang="en-US" sz="2000" b="1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361950" y="231775"/>
            <a:ext cx="8183563" cy="44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sz="3200" b="1">
                <a:solidFill>
                  <a:srgbClr val="7030A0"/>
                </a:solidFill>
              </a:rPr>
              <a:t>LOCATION TECHNIQUES FOR </a:t>
            </a:r>
            <a:r>
              <a:rPr lang="en-US" altLang="en-US" sz="3200" b="1" i="1">
                <a:solidFill>
                  <a:srgbClr val="7030A0"/>
                </a:solidFill>
              </a:rPr>
              <a:t>Pheos</a:t>
            </a: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425450" y="1419225"/>
            <a:ext cx="8150225" cy="4040188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>
            <a:lvl1pPr marL="227013" indent="-227013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  <a:defRPr/>
            </a:pPr>
            <a:r>
              <a:rPr lang="en" altLang="en-US" sz="2000" b="1" i="1" dirty="0" smtClean="0">
                <a:latin typeface="Arial" pitchFamily="34" charset="0"/>
                <a:cs typeface="+mn-cs"/>
              </a:rPr>
              <a:t>CT </a:t>
            </a:r>
            <a:r>
              <a:rPr lang="en" altLang="en-US" sz="2000" b="1" dirty="0" smtClean="0">
                <a:latin typeface="Arial" pitchFamily="34" charset="0"/>
                <a:cs typeface="+mn-cs"/>
              </a:rPr>
              <a:t>ABDOMEN: </a:t>
            </a:r>
            <a:r>
              <a:rPr lang="en" altLang="en-US" sz="2000" b="1" dirty="0" err="1" smtClean="0">
                <a:latin typeface="Arial" pitchFamily="34" charset="0"/>
                <a:cs typeface="+mn-cs"/>
              </a:rPr>
              <a:t>most useful</a:t>
            </a:r>
            <a:endParaRPr lang="sr-Cyrl-RS" altLang="en-US" sz="2000" b="1" dirty="0" smtClean="0">
              <a:latin typeface="Arial" pitchFamily="34" charset="0"/>
              <a:cs typeface="+mn-cs"/>
            </a:endParaRPr>
          </a:p>
          <a:p>
            <a:pPr eaLnBrk="1" hangingPunct="1">
              <a:spcBef>
                <a:spcPct val="0"/>
              </a:spcBef>
              <a:spcAft>
                <a:spcPct val="15000"/>
              </a:spcAft>
              <a:buClr>
                <a:srgbClr val="FFFF00"/>
              </a:buClr>
              <a:buFontTx/>
              <a:buNone/>
              <a:defRPr/>
            </a:pPr>
            <a:endParaRPr lang="en-US" altLang="en-US" sz="2000" b="1" dirty="0" smtClean="0">
              <a:latin typeface="Arial" pitchFamily="34" charset="0"/>
              <a:cs typeface="+mn-cs"/>
            </a:endParaRPr>
          </a:p>
          <a:p>
            <a:pPr eaLnBrk="1" hangingPunct="1">
              <a:spcBef>
                <a:spcPct val="0"/>
              </a:spcBef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  <a:defRPr/>
            </a:pPr>
            <a:r>
              <a:rPr lang="en" altLang="en-US" sz="2000" b="1" i="1" dirty="0" smtClean="0">
                <a:latin typeface="Arial" pitchFamily="34" charset="0"/>
                <a:cs typeface="+mn-cs"/>
              </a:rPr>
              <a:t>Iodine 131 </a:t>
            </a:r>
            <a:r>
              <a:rPr lang="en" altLang="en-US" sz="2000" b="1" i="1" dirty="0" err="1" smtClean="0">
                <a:latin typeface="Arial" pitchFamily="34" charset="0"/>
                <a:cs typeface="+mn-cs"/>
              </a:rPr>
              <a:t>metaiodobenzylguanidine </a:t>
            </a:r>
            <a:r>
              <a:rPr lang="en" altLang="en-US" sz="2000" b="1" i="1" dirty="0" smtClean="0">
                <a:latin typeface="Arial" pitchFamily="34" charset="0"/>
                <a:cs typeface="+mn-cs"/>
              </a:rPr>
              <a:t>nuclear medicine scanning – MJBG and </a:t>
            </a:r>
            <a:r>
              <a:rPr lang="en" altLang="en-US" sz="2000" b="1" dirty="0" smtClean="0">
                <a:latin typeface="Arial" pitchFamily="34" charset="0"/>
              </a:rPr>
              <a:t>O x treotide scintigraphy</a:t>
            </a:r>
            <a:endParaRPr lang="en-US" altLang="en-US" sz="2000" b="1" dirty="0" smtClean="0"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spcAft>
                <a:spcPct val="15000"/>
              </a:spcAft>
              <a:buClr>
                <a:srgbClr val="FFFF00"/>
              </a:buClr>
              <a:buFont typeface="Arial" pitchFamily="34" charset="0"/>
              <a:buNone/>
              <a:defRPr/>
            </a:pPr>
            <a:endParaRPr lang="sr-Cyrl-RS" altLang="en-US" sz="2000" b="1" dirty="0" smtClean="0">
              <a:latin typeface="Arial" pitchFamily="34" charset="0"/>
            </a:endParaRPr>
          </a:p>
          <a:p>
            <a:pPr marL="227013" lvl="1" indent="-227013" eaLnBrk="1" hangingPunct="1">
              <a:spcBef>
                <a:spcPct val="0"/>
              </a:spcBef>
              <a:spcAft>
                <a:spcPct val="15000"/>
              </a:spcAft>
              <a:buClr>
                <a:srgbClr val="FFFF00"/>
              </a:buClr>
              <a:buFont typeface="Arial" pitchFamily="34" charset="0"/>
              <a:buBlip>
                <a:blip r:embed="rId2"/>
              </a:buBlip>
              <a:defRPr/>
            </a:pPr>
            <a:r>
              <a:rPr lang="en" altLang="en-US" sz="2000" b="1" dirty="0" smtClean="0">
                <a:latin typeface="Arial" pitchFamily="34" charset="0"/>
              </a:rPr>
              <a:t>Catheterization of veins with sampling for the determination of catecholamines ("sampling")</a:t>
            </a:r>
            <a:endParaRPr lang="en-US" altLang="en-US" sz="2000" b="1" i="1" dirty="0" smtClean="0">
              <a:latin typeface="Arial" pitchFamily="34" charset="0"/>
              <a:cs typeface="+mn-cs"/>
            </a:endParaRPr>
          </a:p>
          <a:p>
            <a:pPr eaLnBrk="1" hangingPunct="1">
              <a:spcBef>
                <a:spcPct val="0"/>
              </a:spcBef>
              <a:spcAft>
                <a:spcPct val="15000"/>
              </a:spcAft>
              <a:buClr>
                <a:srgbClr val="FFFF00"/>
              </a:buClr>
              <a:buFontTx/>
              <a:buNone/>
              <a:defRPr/>
            </a:pPr>
            <a:r>
              <a:rPr lang="en" altLang="en-US" sz="2000" b="1" i="1" dirty="0" smtClean="0">
                <a:latin typeface="Arial" pitchFamily="34" charset="0"/>
                <a:cs typeface="+mn-cs"/>
              </a:rPr>
              <a:t>   </a:t>
            </a:r>
            <a:endParaRPr lang="sr-Cyrl-RS" altLang="en-US" sz="2000" b="1" i="1" dirty="0" smtClean="0">
              <a:latin typeface="Arial" pitchFamily="34" charset="0"/>
              <a:cs typeface="+mn-cs"/>
            </a:endParaRPr>
          </a:p>
          <a:p>
            <a:pPr eaLnBrk="1" hangingPunct="1">
              <a:spcBef>
                <a:spcPct val="0"/>
              </a:spcBef>
              <a:spcAft>
                <a:spcPct val="15000"/>
              </a:spcAft>
              <a:buClr>
                <a:srgbClr val="FFFF00"/>
              </a:buClr>
              <a:buFontTx/>
              <a:buNone/>
              <a:defRPr/>
            </a:pPr>
            <a:r>
              <a:rPr lang="en" altLang="en-US" sz="2000" b="1" dirty="0" smtClean="0">
                <a:latin typeface="Arial" pitchFamily="34" charset="0"/>
                <a:cs typeface="+mn-cs"/>
              </a:rPr>
              <a:t>For non-abdominal tumors: ANGIOGRAPHY</a:t>
            </a:r>
            <a:endParaRPr lang="sl-SI" altLang="en-US" sz="2000" b="1" dirty="0" smtClean="0">
              <a:latin typeface="Arial" pitchFamily="34" charset="0"/>
            </a:endParaRPr>
          </a:p>
          <a:p>
            <a:pPr lvl="1" eaLnBrk="1" hangingPunct="1">
              <a:buFont typeface="Arial" pitchFamily="34" charset="0"/>
              <a:buBlip>
                <a:blip r:embed="rId3"/>
              </a:buBlip>
              <a:defRPr/>
            </a:pPr>
            <a:endParaRPr lang="en-US" altLang="en-US" dirty="0" smtClean="0"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  <a:defRPr/>
            </a:pPr>
            <a:endParaRPr lang="en-US" altLang="en-US" sz="2800" dirty="0" smtClean="0">
              <a:latin typeface="Arial" pitchFamily="34" charset="0"/>
              <a:cs typeface="+mn-c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0" y="187325"/>
            <a:ext cx="9144000" cy="720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sz="2600" b="1">
                <a:solidFill>
                  <a:srgbClr val="7030A0"/>
                </a:solidFill>
              </a:rPr>
              <a:t>DRUGS FOR CONTROL OF ACUTE SYMPTOMS IN </a:t>
            </a:r>
            <a:r>
              <a:rPr lang="en-US" altLang="en-US" sz="2600" b="1" i="1">
                <a:solidFill>
                  <a:srgbClr val="7030A0"/>
                </a:solidFill>
              </a:rPr>
              <a:t>Pheos </a:t>
            </a:r>
            <a:r>
              <a:rPr lang="en-US" altLang="en-US" sz="2600" b="1">
                <a:solidFill>
                  <a:srgbClr val="7030A0"/>
                </a:solidFill>
              </a:rPr>
              <a:t>(as well as for preoperative preparation)</a:t>
            </a: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300038" y="1497013"/>
            <a:ext cx="8843962" cy="3846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 i="1"/>
              <a:t>Phentolamine </a:t>
            </a:r>
            <a:r>
              <a:rPr lang="en-US" altLang="en-US" sz="2000" b="1"/>
              <a:t>2-5 mg IV (α blocker)</a:t>
            </a:r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endParaRPr lang="en-US" altLang="en-US" sz="2000" b="1"/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Then </a:t>
            </a:r>
            <a:r>
              <a:rPr lang="en-US" altLang="en-US" sz="2000" b="1" i="1"/>
              <a:t>propranolol </a:t>
            </a:r>
            <a:r>
              <a:rPr lang="en-US" altLang="en-US" sz="2000" b="1"/>
              <a:t>1-2 mg IV (β blocker) or</a:t>
            </a:r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 </a:t>
            </a:r>
            <a:r>
              <a:rPr lang="en-US" altLang="en-US" sz="2000" b="1" i="1"/>
              <a:t>labetolol </a:t>
            </a:r>
            <a:r>
              <a:rPr lang="en-US" altLang="en-US" sz="2000" b="1"/>
              <a:t>20-40 mg IV (α &amp; β blocker)</a:t>
            </a:r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</a:pPr>
            <a:endParaRPr lang="en-US" altLang="en-US" sz="2000" b="1"/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 </a:t>
            </a:r>
            <a:r>
              <a:rPr lang="en-US" altLang="en-US" sz="2000" b="1" i="1"/>
              <a:t>nitroprusside </a:t>
            </a:r>
            <a:r>
              <a:rPr lang="en-US" altLang="en-US" sz="2000" b="1"/>
              <a:t>or</a:t>
            </a:r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 i="1"/>
              <a:t>phentolamine inf</a:t>
            </a:r>
            <a:r>
              <a:rPr lang="en-US" altLang="en-US" sz="2000" b="1"/>
              <a:t>. For hypertensive crisis (50-100 mg)</a:t>
            </a:r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endParaRPr lang="en-US" altLang="en-US" sz="2000" b="1"/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For hypotension: NA </a:t>
            </a:r>
            <a:r>
              <a:rPr lang="en-US" altLang="en-US" sz="2000" b="1" i="1"/>
              <a:t>inf.</a:t>
            </a:r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endParaRPr lang="en-US" altLang="en-US" sz="2000" b="1" i="1"/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For arrhythmias: </a:t>
            </a:r>
            <a:r>
              <a:rPr lang="en-US" altLang="en-US" sz="2000" b="1" i="1"/>
              <a:t>lidocaine bolus &amp; inf.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8063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Effects of glucocorticoids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300038" y="1169988"/>
            <a:ext cx="8843962" cy="49561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" altLang="en-US" sz="2400" b="1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KVS: reduced vasodilatation, reduced exudation from blood </a:t>
            </a:r>
            <a:r>
              <a:rPr lang="sr-Latn-RS" altLang="en-US" sz="2000" b="1" dirty="0" smtClean="0">
                <a:latin typeface="Arial" pitchFamily="34" charset="0"/>
                <a:cs typeface="Arial" pitchFamily="34" charset="0"/>
              </a:rPr>
              <a:t>vessel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s </a:t>
            </a:r>
            <a:endParaRPr lang="sr-Latn-CS" altLang="en-US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endParaRPr lang="sr-Cyrl-CS" altLang="en-US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Bon</a:t>
            </a:r>
            <a:r>
              <a:rPr lang="sr-Latn-RS" altLang="en-US" sz="2000" b="1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system: reduced activity</a:t>
            </a:r>
            <a:r>
              <a:rPr lang="sr-Latn-RS" altLang="en-US" sz="2000" b="1" dirty="0" smtClean="0">
                <a:latin typeface="Arial" pitchFamily="34" charset="0"/>
                <a:cs typeface="Arial" pitchFamily="34" charset="0"/>
              </a:rPr>
              <a:t> of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osteoblasts and increased activity </a:t>
            </a:r>
            <a:r>
              <a:rPr lang="sr-Latn-RS" altLang="en-US" sz="2000" b="1" dirty="0" smtClean="0">
                <a:latin typeface="Arial" pitchFamily="34" charset="0"/>
                <a:cs typeface="Arial" pitchFamily="34" charset="0"/>
              </a:rPr>
              <a:t>of 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osteoclasts </a:t>
            </a:r>
            <a:endParaRPr lang="sr-Latn-CS" altLang="en-US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endParaRPr lang="sr-Cyrl-CS" altLang="en-US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CNS: effect on mood and behavior, and included  are in memor</a:t>
            </a:r>
            <a:r>
              <a:rPr lang="sr-Latn-RS" altLang="en-US" sz="2000" b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 processes </a:t>
            </a:r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endParaRPr lang="sr-Cyrl-CS" altLang="en-US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Antiinflammatory and immunosuppressive effects</a:t>
            </a:r>
            <a:endParaRPr lang="sr-Latn-RS" altLang="en-US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endParaRPr lang="en-US" altLang="en-US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Endogenous glucocorticoid</a:t>
            </a:r>
            <a:r>
              <a:rPr lang="sr-Latn-RS" altLang="en-US" sz="2000" b="1" dirty="0" smtClean="0">
                <a:latin typeface="Arial" pitchFamily="34" charset="0"/>
                <a:cs typeface="Arial" pitchFamily="34" charset="0"/>
              </a:rPr>
              <a:t>s 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maintain antinflammatory tone in the body</a:t>
            </a:r>
            <a:endParaRPr lang="en-US" altLang="en-US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EBF1344-3881-437B-865D-9457C71E450B}" type="datetime1">
              <a:rPr lang="en-US"/>
              <a:pPr>
                <a:defRPr/>
              </a:pPr>
              <a:t>3/10/2024</a:t>
            </a:fld>
            <a:endParaRPr lang="en-US"/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D5FCCE-8E0D-4BF2-B2F3-DBBD92A81D3A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54088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CLINICAL PRESENTATION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315913" y="1196975"/>
            <a:ext cx="8599487" cy="48990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Arterial hypertension (90-100%)</a:t>
            </a:r>
          </a:p>
          <a:p>
            <a:pPr eaLnBrk="1" hangingPunct="1">
              <a:buFont typeface="Wingdings" pitchFamily="2" charset="2"/>
              <a:buNone/>
            </a:pP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Triad (90% have at least 2 of 3 symptoms)</a:t>
            </a:r>
          </a:p>
          <a:p>
            <a:pPr lvl="1"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Headaches, pallor, nausea</a:t>
            </a:r>
          </a:p>
          <a:p>
            <a:pPr lvl="1"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Sweating</a:t>
            </a:r>
          </a:p>
          <a:p>
            <a:pPr lvl="1"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Palpitations</a:t>
            </a:r>
          </a:p>
          <a:p>
            <a:pPr eaLnBrk="1" hangingPunct="1">
              <a:buFont typeface="Wingdings" pitchFamily="2" charset="2"/>
              <a:buNone/>
            </a:pP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 Anxiety, Weight loss, Tremor,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Livedo reticularis, Sy Raunaud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, hypertrophic or dilated myocardiopathy</a:t>
            </a:r>
          </a:p>
          <a:p>
            <a:pPr eaLnBrk="1" hangingPunct="1">
              <a:buFont typeface="Wingdings" pitchFamily="2" charset="2"/>
              <a:buNone/>
            </a:pP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Sudden death, ACS, Acute abdomen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-333375" y="0"/>
            <a:ext cx="9898063" cy="847725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ARTERIAL HYPERTENSION (90-100%)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0" y="941388"/>
            <a:ext cx="9144000" cy="52308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smtClean="0">
                <a:latin typeface="Arial" pitchFamily="34" charset="0"/>
                <a:cs typeface="Arial" pitchFamily="34" charset="0"/>
              </a:rPr>
              <a:t>     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CHARACTERISTICS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Permanent ("fixed") about 50%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Episodic (paroxysmal) about 30%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Normal about 20%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	PAROXYSMAL ATTACKS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Several times a day to once every several years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Onset: spontaneous or provocation (blow to stomach, bending over, urinating)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Different clinical picture during the attack (often hyperglycemia and leukocytosis)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After the attack exhaustion and fatigue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	ORTHOSTATIC HYPOTENSION (due to constantly elevated catecholamines, dulled postural reflexes, reduction of ECT volume, secretion by the adrenal glands)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41388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DIFFERENTIAL DIAGNOSIS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331788" y="1676400"/>
            <a:ext cx="8812212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Hyperventilation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Panic attack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Thyrotoxicosis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Hypoglycemia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Angina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Abstinence syndrome (ethylism)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There is a mor of the posterior cranial fossa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- FCP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(headache, hypercatecholaminemia and hypertension)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endParaRPr lang="en-US" altLang="en-US" sz="200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20738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DIAGNOSIS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0" y="941388"/>
            <a:ext cx="9144000" cy="5535612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sz="2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FUNCTIONAL TESTS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BASIC CONDITIONS</a:t>
            </a:r>
          </a:p>
          <a:p>
            <a:pPr lvl="2"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Catecholamines in urine (Adrenaline, Noradrenaline, Dopamine)</a:t>
            </a:r>
          </a:p>
          <a:p>
            <a:pPr lvl="2"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Metabolites of catecholamines in urine (Vanil - mandelic acid, normetanephrine and metanephrine)</a:t>
            </a:r>
          </a:p>
          <a:p>
            <a:pPr lvl="2"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Catecholamines and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free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-metanephrine in plasma</a:t>
            </a:r>
          </a:p>
          <a:p>
            <a:pPr lvl="2"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Chromogranin A in plasma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Font typeface="Arial" pitchFamily="34" charset="0"/>
              <a:buNone/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DYNAMIC TESTS (not performed due to risk)</a:t>
            </a:r>
          </a:p>
          <a:p>
            <a:pPr lvl="2"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Glucagon test (after 2 min increase of catecholamines 3x)</a:t>
            </a:r>
          </a:p>
          <a:p>
            <a:pPr lvl="2"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Clonidine test (norm. Suppression of KA production by 50%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lvl="2" eaLnBrk="1" hangingPunct="1"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2-3 hours after application)</a:t>
            </a:r>
          </a:p>
          <a:p>
            <a:pPr lvl="1" eaLnBrk="1" hangingPunct="1"/>
            <a:endParaRPr lang="en-US" alt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8265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THERAPY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220663" y="1058863"/>
            <a:ext cx="8418512" cy="50720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400" b="1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PREPARATION FOR SURGICAL INTERVENTION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altLang="en-US" sz="2000" b="1" smtClean="0"/>
              <a:t>α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-blocker: long-acting, non-competitive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Phenoxybenzamine, start with 2x10mg, increase over several days until optimal HTA control (usually 40-80mg/day, sometimes up to &gt;200mg/day).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	At least 10-14 days before surgical intervention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altLang="en-US" sz="2000" b="1" smtClean="0"/>
              <a:t>	β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-blocker is given after the establishment of </a:t>
            </a:r>
            <a:r>
              <a:rPr lang="en-US" altLang="en-US" sz="2000" b="1" smtClean="0"/>
              <a:t>α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-blockade, usually small doses are needed: (Propranolol 3-4 times at 10mg)</a:t>
            </a:r>
          </a:p>
          <a:p>
            <a:pPr lvl="1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Always first </a:t>
            </a:r>
            <a:r>
              <a:rPr lang="en-US" altLang="en-US" sz="2000" b="1" smtClean="0"/>
              <a:t>α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, then </a:t>
            </a:r>
            <a:r>
              <a:rPr lang="en-US" altLang="en-US" sz="2000" b="1" smtClean="0"/>
              <a:t>β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blockade!!!</a:t>
            </a:r>
          </a:p>
          <a:p>
            <a:pPr lvl="1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Volume expansion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80000"/>
              </a:lnSpc>
            </a:pPr>
            <a:endParaRPr lang="sl-SI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 SURGICAL INTERVENTION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Mortality 2-4%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Cure in 2/3 of patients</a:t>
            </a:r>
          </a:p>
          <a:p>
            <a:pPr lvl="1" eaLnBrk="1" hangingPunct="1">
              <a:lnSpc>
                <a:spcPct val="80000"/>
              </a:lnSpc>
            </a:pPr>
            <a:endParaRPr lang="sl-SI" altLang="en-US" sz="20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240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030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latin typeface="Arial" pitchFamily="34" charset="0"/>
                <a:cs typeface="Arial" pitchFamily="34" charset="0"/>
              </a:rPr>
              <a:t>TREATMENT</a:t>
            </a:r>
            <a:endParaRPr lang="en-US" altLang="en-US" sz="3200" b="1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185738" y="1400175"/>
            <a:ext cx="8958262" cy="47355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TREATMENT OF ARTERIAL HYPERTENSION PAROXYSMS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fentolamine</a:t>
            </a:r>
            <a:r>
              <a:rPr lang="en-US" altLang="en-US" sz="2000" smtClean="0">
                <a:latin typeface="Arial" pitchFamily="34" charset="0"/>
                <a:cs typeface="Arial" pitchFamily="34" charset="0"/>
              </a:rPr>
              <a:t> 1 - 5 mg IV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nitroprusside </a:t>
            </a:r>
            <a:r>
              <a:rPr lang="en-US" altLang="en-US" sz="2000" smtClean="0">
                <a:latin typeface="Arial" pitchFamily="34" charset="0"/>
                <a:cs typeface="Arial" pitchFamily="34" charset="0"/>
              </a:rPr>
              <a:t>infusion (2 - 4 μg/kg/min)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propranolol </a:t>
            </a:r>
            <a:r>
              <a:rPr lang="en-US" altLang="en-US" sz="2000" smtClean="0">
                <a:latin typeface="Arial" pitchFamily="34" charset="0"/>
                <a:cs typeface="Arial" pitchFamily="34" charset="0"/>
              </a:rPr>
              <a:t>0.5 - 2 mg IV (if there are tachyarrhythmias) </a:t>
            </a:r>
            <a:endParaRPr lang="sl-SI" altLang="en-US" sz="20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200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087438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Endocrine hypertension</a:t>
            </a:r>
            <a:endParaRPr lang="en-US" altLang="en-US" sz="3200" b="1" smtClean="0">
              <a:solidFill>
                <a:srgbClr val="7030A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88913" y="1484313"/>
            <a:ext cx="8955087" cy="477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endParaRPr lang="ru-RU" sz="2400" dirty="0">
              <a:latin typeface="Arial" charset="0"/>
              <a:cs typeface="+mn-cs"/>
            </a:endParaRPr>
          </a:p>
          <a:p>
            <a:pPr eaLnBrk="0" hangingPunct="0">
              <a:defRPr/>
            </a:pPr>
            <a:r>
              <a:rPr lang="en" sz="2000" b="1" dirty="0">
                <a:latin typeface="Arial" charset="0"/>
                <a:cs typeface="+mn-cs"/>
              </a:rPr>
              <a:t>Essential 92-94% </a:t>
            </a:r>
            <a:r>
              <a:rPr lang="ru-RU" sz="2000" b="1" dirty="0">
                <a:latin typeface="Arial" charset="0"/>
                <a:cs typeface="+mn-cs"/>
              </a:rPr>
              <a:t/>
            </a:r>
            <a:br>
              <a:rPr lang="ru-RU" sz="2000" b="1" dirty="0">
                <a:latin typeface="Arial" charset="0"/>
                <a:cs typeface="+mn-cs"/>
              </a:rPr>
            </a:br>
            <a:r>
              <a:rPr lang="en" sz="2000" b="1" dirty="0">
                <a:latin typeface="Arial" charset="0"/>
                <a:cs typeface="+mn-cs"/>
              </a:rPr>
              <a:t>Secondary 6-8%</a:t>
            </a:r>
            <a:r>
              <a:rPr lang="ru-RU" sz="2000" dirty="0">
                <a:latin typeface="Arial" charset="0"/>
                <a:cs typeface="+mn-cs"/>
              </a:rPr>
              <a:t/>
            </a:r>
            <a:br>
              <a:rPr lang="ru-RU" sz="2000" dirty="0">
                <a:latin typeface="Arial" charset="0"/>
                <a:cs typeface="+mn-cs"/>
              </a:rPr>
            </a:br>
            <a:endParaRPr lang="ru-RU" sz="2000" dirty="0">
              <a:latin typeface="Arial" charset="0"/>
              <a:cs typeface="+mn-cs"/>
            </a:endParaRPr>
          </a:p>
          <a:p>
            <a:pPr eaLnBrk="0" hangingPunct="0">
              <a:defRPr/>
            </a:pPr>
            <a:r>
              <a:rPr lang="en" sz="2000" dirty="0">
                <a:latin typeface="Arial" charset="0"/>
                <a:cs typeface="+mn-cs"/>
              </a:rPr>
              <a:t>   		</a:t>
            </a:r>
          </a:p>
          <a:p>
            <a:pPr eaLnBrk="0" hangingPunct="0">
              <a:defRPr/>
            </a:pPr>
            <a:endParaRPr lang="en" sz="2000" b="1" dirty="0">
              <a:latin typeface="Arial" charset="0"/>
              <a:cs typeface="+mn-cs"/>
            </a:endParaRPr>
          </a:p>
          <a:p>
            <a:pPr eaLnBrk="0" hangingPunct="0">
              <a:defRPr/>
            </a:pPr>
            <a:r>
              <a:rPr lang="en" sz="2000" b="1" dirty="0">
                <a:latin typeface="Arial" charset="0"/>
                <a:cs typeface="+mn-cs"/>
              </a:rPr>
              <a:t>		Renal 4-5% </a:t>
            </a:r>
            <a:r>
              <a:rPr lang="ru-RU" sz="2000" b="1" dirty="0">
                <a:latin typeface="Arial" charset="0"/>
                <a:cs typeface="+mn-cs"/>
              </a:rPr>
              <a:t/>
            </a:r>
            <a:br>
              <a:rPr lang="ru-RU" sz="2000" b="1" dirty="0">
                <a:latin typeface="Arial" charset="0"/>
                <a:cs typeface="+mn-cs"/>
              </a:rPr>
            </a:br>
            <a:r>
              <a:rPr lang="en-US" sz="2000" b="1" dirty="0">
                <a:latin typeface="Arial" charset="0"/>
                <a:cs typeface="+mn-cs"/>
              </a:rPr>
              <a:t>   		</a:t>
            </a:r>
            <a:r>
              <a:rPr lang="en" sz="2000" b="1" dirty="0">
                <a:latin typeface="Arial" charset="0"/>
                <a:cs typeface="+mn-cs"/>
              </a:rPr>
              <a:t>Endocrine 1-2%</a:t>
            </a:r>
            <a:r>
              <a:rPr lang="ru-RU" sz="2000" dirty="0">
                <a:latin typeface="Arial" charset="0"/>
                <a:cs typeface="+mn-cs"/>
              </a:rPr>
              <a:t/>
            </a:r>
            <a:br>
              <a:rPr lang="ru-RU" sz="2000" dirty="0">
                <a:latin typeface="Arial" charset="0"/>
                <a:cs typeface="+mn-cs"/>
              </a:rPr>
            </a:br>
            <a:r>
              <a:rPr lang="ru-RU" sz="2000" dirty="0">
                <a:latin typeface="Arial" charset="0"/>
                <a:cs typeface="+mn-cs"/>
              </a:rPr>
              <a:t/>
            </a:r>
            <a:br>
              <a:rPr lang="ru-RU" sz="2000" dirty="0">
                <a:latin typeface="Arial" charset="0"/>
                <a:cs typeface="+mn-cs"/>
              </a:rPr>
            </a:br>
            <a:r>
              <a:rPr lang="en" sz="2000" dirty="0">
                <a:latin typeface="Arial" charset="0"/>
                <a:cs typeface="+mn-cs"/>
              </a:rPr>
              <a:t>      </a:t>
            </a:r>
          </a:p>
          <a:p>
            <a:pPr eaLnBrk="0" hangingPunct="0">
              <a:defRPr/>
            </a:pPr>
            <a:r>
              <a:rPr lang="en" sz="2000" dirty="0">
                <a:latin typeface="Arial" charset="0"/>
                <a:cs typeface="+mn-cs"/>
              </a:rPr>
              <a:t>   </a:t>
            </a:r>
            <a:r>
              <a:rPr lang="en" sz="2000" b="1" dirty="0">
                <a:latin typeface="Arial" charset="0"/>
                <a:cs typeface="+mn-cs"/>
              </a:rPr>
              <a:t>Primary hyperaldosteronism 0.3-15%</a:t>
            </a:r>
          </a:p>
          <a:p>
            <a:pPr eaLnBrk="0" hangingPunct="0">
              <a:defRPr/>
            </a:pPr>
            <a:r>
              <a:rPr lang="en" sz="2000" b="1" dirty="0">
                <a:latin typeface="Arial" charset="0"/>
                <a:cs typeface="+mn-cs"/>
              </a:rPr>
              <a:t>   </a:t>
            </a:r>
            <a:r>
              <a:rPr lang="en" sz="2000" b="1" i="1" dirty="0">
                <a:latin typeface="Arial" charset="0"/>
                <a:ea typeface="ＭＳ Ｐゴシック" pitchFamily="34" charset="-128"/>
                <a:cs typeface="+mn-cs"/>
              </a:rPr>
              <a:t>Cushing </a:t>
            </a:r>
            <a:r>
              <a:rPr lang="en" sz="2000" b="1" dirty="0">
                <a:latin typeface="Arial" charset="0"/>
                <a:cs typeface="+mn-cs"/>
              </a:rPr>
              <a:t>syndrome </a:t>
            </a:r>
            <a:r>
              <a:rPr lang="en" altLang="ja-JP" sz="2000" b="1" dirty="0">
                <a:latin typeface="Arial" charset="0"/>
                <a:cs typeface="+mn-cs"/>
              </a:rPr>
              <a:t>&lt; </a:t>
            </a:r>
            <a:r>
              <a:rPr lang="en" sz="2000" b="1" dirty="0">
                <a:latin typeface="Arial" charset="0"/>
                <a:cs typeface="+mn-cs"/>
              </a:rPr>
              <a:t>0.1% </a:t>
            </a:r>
            <a:r>
              <a:rPr lang="ru-RU" sz="2000" b="1" dirty="0">
                <a:latin typeface="Arial" charset="0"/>
                <a:cs typeface="+mn-cs"/>
              </a:rPr>
              <a:t/>
            </a:r>
            <a:br>
              <a:rPr lang="ru-RU" sz="2000" b="1" dirty="0">
                <a:latin typeface="Arial" charset="0"/>
                <a:cs typeface="+mn-cs"/>
              </a:rPr>
            </a:br>
            <a:r>
              <a:rPr lang="en-US" sz="2000" b="1" dirty="0">
                <a:latin typeface="Arial" charset="0"/>
                <a:cs typeface="+mn-cs"/>
              </a:rPr>
              <a:t>   </a:t>
            </a:r>
            <a:r>
              <a:rPr lang="en" sz="2000" b="1" dirty="0">
                <a:latin typeface="Arial" charset="0"/>
                <a:cs typeface="+mn-cs"/>
              </a:rPr>
              <a:t>Pheochromocytoma </a:t>
            </a:r>
            <a:r>
              <a:rPr lang="en" altLang="ja-JP" sz="2000" b="1" dirty="0">
                <a:latin typeface="Arial" charset="0"/>
                <a:cs typeface="+mn-cs"/>
              </a:rPr>
              <a:t>&lt; </a:t>
            </a:r>
            <a:r>
              <a:rPr lang="en" sz="2000" b="1" dirty="0">
                <a:latin typeface="Arial" charset="0"/>
                <a:cs typeface="+mn-cs"/>
              </a:rPr>
              <a:t>0.1%</a:t>
            </a:r>
            <a:r>
              <a:rPr lang="en" sz="2000" b="1" dirty="0">
                <a:latin typeface="+mn-lt"/>
                <a:ea typeface="ＭＳ Ｐゴシック" pitchFamily="34" charset="-128"/>
                <a:cs typeface="+mn-cs"/>
              </a:rPr>
              <a:t>  </a:t>
            </a:r>
          </a:p>
          <a:p>
            <a:pPr eaLnBrk="0" hangingPunct="0">
              <a:defRPr/>
            </a:pPr>
            <a:r>
              <a:rPr lang="en" sz="2000" b="1" dirty="0">
                <a:latin typeface="+mn-lt"/>
                <a:ea typeface="ＭＳ Ｐゴシック" pitchFamily="34" charset="-128"/>
                <a:cs typeface="+mn-cs"/>
              </a:rPr>
              <a:t>  </a:t>
            </a:r>
          </a:p>
          <a:p>
            <a:pPr eaLnBrk="0" hangingPunct="0">
              <a:defRPr/>
            </a:pPr>
            <a:r>
              <a:rPr lang="en" sz="2000" dirty="0">
                <a:latin typeface="+mn-lt"/>
                <a:ea typeface="ＭＳ Ｐゴシック" pitchFamily="34" charset="-128"/>
                <a:cs typeface="+mn-cs"/>
              </a:rPr>
              <a:t>  </a:t>
            </a:r>
            <a:endParaRPr lang="en-US" sz="2000" dirty="0">
              <a:latin typeface="Times New Roman" pitchFamily="18" charset="0"/>
              <a:ea typeface="ＭＳ Ｐゴシック" pitchFamily="34" charset="-128"/>
              <a:cs typeface="+mn-cs"/>
            </a:endParaRPr>
          </a:p>
        </p:txBody>
      </p:sp>
      <p:sp>
        <p:nvSpPr>
          <p:cNvPr id="6" name="Notched Right Arrow 5"/>
          <p:cNvSpPr/>
          <p:nvPr/>
        </p:nvSpPr>
        <p:spPr>
          <a:xfrm>
            <a:off x="4225925" y="3719513"/>
            <a:ext cx="2300288" cy="34766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Striped Right Arrow 6"/>
          <p:cNvSpPr/>
          <p:nvPr/>
        </p:nvSpPr>
        <p:spPr>
          <a:xfrm>
            <a:off x="2333625" y="2222500"/>
            <a:ext cx="1906588" cy="34448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0874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Endocrine hypertension</a:t>
            </a:r>
            <a:endParaRPr lang="en-US" sz="3200" i="1" dirty="0" smtClean="0">
              <a:solidFill>
                <a:srgbClr val="7030A0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64515" name="Text Box 5"/>
          <p:cNvSpPr txBox="1">
            <a:spLocks noChangeArrowheads="1"/>
          </p:cNvSpPr>
          <p:nvPr/>
        </p:nvSpPr>
        <p:spPr bwMode="auto">
          <a:xfrm>
            <a:off x="5635625" y="3068638"/>
            <a:ext cx="35591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i="1">
                <a:ea typeface="MS PGothic" pitchFamily="34" charset="-128"/>
              </a:rPr>
              <a:t>Mineralocorticoid excess</a:t>
            </a:r>
          </a:p>
        </p:txBody>
      </p:sp>
      <p:sp>
        <p:nvSpPr>
          <p:cNvPr id="64516" name="Text Box 6"/>
          <p:cNvSpPr txBox="1">
            <a:spLocks noChangeArrowheads="1"/>
          </p:cNvSpPr>
          <p:nvPr/>
        </p:nvSpPr>
        <p:spPr bwMode="auto">
          <a:xfrm>
            <a:off x="5635625" y="3633788"/>
            <a:ext cx="22733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i="1">
                <a:ea typeface="MS PGothic" pitchFamily="34" charset="-128"/>
              </a:rPr>
              <a:t>Cushing 's </a:t>
            </a:r>
            <a:r>
              <a:rPr lang="en-US" altLang="ja-JP" sz="2400" i="1"/>
              <a:t>syn.</a:t>
            </a:r>
            <a:endParaRPr lang="en-US" altLang="en-US" sz="2400" i="1">
              <a:ea typeface="MS PGothic" pitchFamily="34" charset="-128"/>
            </a:endParaRPr>
          </a:p>
        </p:txBody>
      </p:sp>
      <p:sp>
        <p:nvSpPr>
          <p:cNvPr id="64517" name="Text Box 7"/>
          <p:cNvSpPr txBox="1">
            <a:spLocks noChangeArrowheads="1"/>
          </p:cNvSpPr>
          <p:nvPr/>
        </p:nvSpPr>
        <p:spPr bwMode="auto">
          <a:xfrm>
            <a:off x="5635625" y="4581525"/>
            <a:ext cx="29241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i="1">
                <a:ea typeface="MS PGothic" pitchFamily="34" charset="-128"/>
              </a:rPr>
              <a:t>Pheochromocytoma</a:t>
            </a:r>
          </a:p>
        </p:txBody>
      </p:sp>
      <p:sp>
        <p:nvSpPr>
          <p:cNvPr id="64518" name="AutoShape 8"/>
          <p:cNvSpPr>
            <a:spLocks noChangeArrowheads="1"/>
          </p:cNvSpPr>
          <p:nvPr/>
        </p:nvSpPr>
        <p:spPr bwMode="auto">
          <a:xfrm>
            <a:off x="5153025" y="3111500"/>
            <a:ext cx="457200" cy="381000"/>
          </a:xfrm>
          <a:prstGeom prst="leftArrow">
            <a:avLst>
              <a:gd name="adj1" fmla="val 50000"/>
              <a:gd name="adj2" fmla="val 3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 altLang="en-US"/>
          </a:p>
        </p:txBody>
      </p:sp>
      <p:sp>
        <p:nvSpPr>
          <p:cNvPr id="64519" name="AutoShape 10"/>
          <p:cNvSpPr>
            <a:spLocks noChangeArrowheads="1"/>
          </p:cNvSpPr>
          <p:nvPr/>
        </p:nvSpPr>
        <p:spPr bwMode="auto">
          <a:xfrm>
            <a:off x="5153025" y="3759200"/>
            <a:ext cx="457200" cy="381000"/>
          </a:xfrm>
          <a:prstGeom prst="leftArrow">
            <a:avLst>
              <a:gd name="adj1" fmla="val 50000"/>
              <a:gd name="adj2" fmla="val 3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 altLang="en-US"/>
          </a:p>
        </p:txBody>
      </p:sp>
      <p:sp>
        <p:nvSpPr>
          <p:cNvPr id="64520" name="AutoShape 11"/>
          <p:cNvSpPr>
            <a:spLocks noChangeArrowheads="1"/>
          </p:cNvSpPr>
          <p:nvPr/>
        </p:nvSpPr>
        <p:spPr bwMode="auto">
          <a:xfrm>
            <a:off x="5076825" y="4630738"/>
            <a:ext cx="457200" cy="381000"/>
          </a:xfrm>
          <a:prstGeom prst="leftArrow">
            <a:avLst>
              <a:gd name="adj1" fmla="val 50000"/>
              <a:gd name="adj2" fmla="val 3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 altLang="en-US"/>
          </a:p>
        </p:txBody>
      </p:sp>
      <p:grpSp>
        <p:nvGrpSpPr>
          <p:cNvPr id="64521" name="Group 14"/>
          <p:cNvGrpSpPr>
            <a:grpSpLocks/>
          </p:cNvGrpSpPr>
          <p:nvPr/>
        </p:nvGrpSpPr>
        <p:grpSpPr bwMode="auto">
          <a:xfrm>
            <a:off x="323850" y="2276475"/>
            <a:ext cx="4624388" cy="3468688"/>
            <a:chOff x="323850" y="2276475"/>
            <a:chExt cx="4624388" cy="3468688"/>
          </a:xfrm>
        </p:grpSpPr>
        <p:pic>
          <p:nvPicPr>
            <p:cNvPr id="64522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3850" y="2276475"/>
              <a:ext cx="4624388" cy="3468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523" name="Freeform 12"/>
            <p:cNvSpPr>
              <a:spLocks/>
            </p:cNvSpPr>
            <p:nvPr/>
          </p:nvSpPr>
          <p:spPr bwMode="auto">
            <a:xfrm>
              <a:off x="1096963" y="3527425"/>
              <a:ext cx="573087" cy="519113"/>
            </a:xfrm>
            <a:custGeom>
              <a:avLst/>
              <a:gdLst>
                <a:gd name="T0" fmla="*/ 2147483647 w 361"/>
                <a:gd name="T1" fmla="*/ 2147483647 h 327"/>
                <a:gd name="T2" fmla="*/ 2147483647 w 361"/>
                <a:gd name="T3" fmla="*/ 2147483647 h 327"/>
                <a:gd name="T4" fmla="*/ 2147483647 w 361"/>
                <a:gd name="T5" fmla="*/ 2147483647 h 327"/>
                <a:gd name="T6" fmla="*/ 2147483647 w 361"/>
                <a:gd name="T7" fmla="*/ 2147483647 h 327"/>
                <a:gd name="T8" fmla="*/ 2147483647 w 361"/>
                <a:gd name="T9" fmla="*/ 0 h 327"/>
                <a:gd name="T10" fmla="*/ 2147483647 w 361"/>
                <a:gd name="T11" fmla="*/ 2147483647 h 327"/>
                <a:gd name="T12" fmla="*/ 2147483647 w 361"/>
                <a:gd name="T13" fmla="*/ 2147483647 h 327"/>
                <a:gd name="T14" fmla="*/ 2147483647 w 361"/>
                <a:gd name="T15" fmla="*/ 2147483647 h 327"/>
                <a:gd name="T16" fmla="*/ 2147483647 w 361"/>
                <a:gd name="T17" fmla="*/ 2147483647 h 327"/>
                <a:gd name="T18" fmla="*/ 2147483647 w 361"/>
                <a:gd name="T19" fmla="*/ 2147483647 h 327"/>
                <a:gd name="T20" fmla="*/ 2147483647 w 361"/>
                <a:gd name="T21" fmla="*/ 2147483647 h 327"/>
                <a:gd name="T22" fmla="*/ 2147483647 w 361"/>
                <a:gd name="T23" fmla="*/ 2147483647 h 327"/>
                <a:gd name="T24" fmla="*/ 2147483647 w 361"/>
                <a:gd name="T25" fmla="*/ 2147483647 h 327"/>
                <a:gd name="T26" fmla="*/ 2147483647 w 361"/>
                <a:gd name="T27" fmla="*/ 2147483647 h 327"/>
                <a:gd name="T28" fmla="*/ 2147483647 w 361"/>
                <a:gd name="T29" fmla="*/ 2147483647 h 327"/>
                <a:gd name="T30" fmla="*/ 2147483647 w 361"/>
                <a:gd name="T31" fmla="*/ 2147483647 h 32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1"/>
                <a:gd name="T49" fmla="*/ 0 h 327"/>
                <a:gd name="T50" fmla="*/ 361 w 361"/>
                <a:gd name="T51" fmla="*/ 327 h 32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1" h="327">
                  <a:moveTo>
                    <a:pt x="15" y="217"/>
                  </a:moveTo>
                  <a:cubicBezTo>
                    <a:pt x="17" y="201"/>
                    <a:pt x="35" y="111"/>
                    <a:pt x="45" y="105"/>
                  </a:cubicBezTo>
                  <a:cubicBezTo>
                    <a:pt x="59" y="95"/>
                    <a:pt x="89" y="75"/>
                    <a:pt x="89" y="75"/>
                  </a:cubicBezTo>
                  <a:cubicBezTo>
                    <a:pt x="100" y="42"/>
                    <a:pt x="133" y="34"/>
                    <a:pt x="164" y="15"/>
                  </a:cubicBezTo>
                  <a:cubicBezTo>
                    <a:pt x="171" y="9"/>
                    <a:pt x="187" y="0"/>
                    <a:pt x="187" y="0"/>
                  </a:cubicBezTo>
                  <a:cubicBezTo>
                    <a:pt x="275" y="10"/>
                    <a:pt x="239" y="6"/>
                    <a:pt x="299" y="45"/>
                  </a:cubicBezTo>
                  <a:cubicBezTo>
                    <a:pt x="325" y="85"/>
                    <a:pt x="322" y="105"/>
                    <a:pt x="329" y="158"/>
                  </a:cubicBezTo>
                  <a:cubicBezTo>
                    <a:pt x="316" y="203"/>
                    <a:pt x="326" y="237"/>
                    <a:pt x="359" y="270"/>
                  </a:cubicBezTo>
                  <a:cubicBezTo>
                    <a:pt x="349" y="306"/>
                    <a:pt x="361" y="327"/>
                    <a:pt x="321" y="315"/>
                  </a:cubicBezTo>
                  <a:cubicBezTo>
                    <a:pt x="318" y="303"/>
                    <a:pt x="312" y="273"/>
                    <a:pt x="306" y="262"/>
                  </a:cubicBezTo>
                  <a:cubicBezTo>
                    <a:pt x="297" y="246"/>
                    <a:pt x="276" y="217"/>
                    <a:pt x="276" y="217"/>
                  </a:cubicBezTo>
                  <a:cubicBezTo>
                    <a:pt x="272" y="204"/>
                    <a:pt x="266" y="179"/>
                    <a:pt x="254" y="172"/>
                  </a:cubicBezTo>
                  <a:cubicBezTo>
                    <a:pt x="240" y="163"/>
                    <a:pt x="209" y="158"/>
                    <a:pt x="209" y="158"/>
                  </a:cubicBezTo>
                  <a:cubicBezTo>
                    <a:pt x="189" y="127"/>
                    <a:pt x="176" y="129"/>
                    <a:pt x="142" y="120"/>
                  </a:cubicBezTo>
                  <a:cubicBezTo>
                    <a:pt x="114" y="137"/>
                    <a:pt x="83" y="155"/>
                    <a:pt x="52" y="165"/>
                  </a:cubicBezTo>
                  <a:cubicBezTo>
                    <a:pt x="0" y="199"/>
                    <a:pt x="0" y="178"/>
                    <a:pt x="15" y="217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24" name="Freeform 13"/>
            <p:cNvSpPr>
              <a:spLocks/>
            </p:cNvSpPr>
            <p:nvPr/>
          </p:nvSpPr>
          <p:spPr bwMode="auto">
            <a:xfrm>
              <a:off x="2330450" y="3145896"/>
              <a:ext cx="625475" cy="787400"/>
            </a:xfrm>
            <a:custGeom>
              <a:avLst/>
              <a:gdLst>
                <a:gd name="T0" fmla="*/ 2147483647 w 394"/>
                <a:gd name="T1" fmla="*/ 2147483647 h 496"/>
                <a:gd name="T2" fmla="*/ 0 w 394"/>
                <a:gd name="T3" fmla="*/ 2147483647 h 496"/>
                <a:gd name="T4" fmla="*/ 2147483647 w 394"/>
                <a:gd name="T5" fmla="*/ 2147483647 h 496"/>
                <a:gd name="T6" fmla="*/ 2147483647 w 394"/>
                <a:gd name="T7" fmla="*/ 2147483647 h 496"/>
                <a:gd name="T8" fmla="*/ 2147483647 w 394"/>
                <a:gd name="T9" fmla="*/ 0 h 496"/>
                <a:gd name="T10" fmla="*/ 2147483647 w 394"/>
                <a:gd name="T11" fmla="*/ 2147483647 h 496"/>
                <a:gd name="T12" fmla="*/ 2147483647 w 394"/>
                <a:gd name="T13" fmla="*/ 2147483647 h 496"/>
                <a:gd name="T14" fmla="*/ 2147483647 w 394"/>
                <a:gd name="T15" fmla="*/ 2147483647 h 496"/>
                <a:gd name="T16" fmla="*/ 2147483647 w 394"/>
                <a:gd name="T17" fmla="*/ 2147483647 h 496"/>
                <a:gd name="T18" fmla="*/ 2147483647 w 394"/>
                <a:gd name="T19" fmla="*/ 2147483647 h 496"/>
                <a:gd name="T20" fmla="*/ 2147483647 w 394"/>
                <a:gd name="T21" fmla="*/ 2147483647 h 496"/>
                <a:gd name="T22" fmla="*/ 2147483647 w 394"/>
                <a:gd name="T23" fmla="*/ 2147483647 h 496"/>
                <a:gd name="T24" fmla="*/ 2147483647 w 394"/>
                <a:gd name="T25" fmla="*/ 2147483647 h 496"/>
                <a:gd name="T26" fmla="*/ 2147483647 w 394"/>
                <a:gd name="T27" fmla="*/ 2147483647 h 496"/>
                <a:gd name="T28" fmla="*/ 2147483647 w 394"/>
                <a:gd name="T29" fmla="*/ 2147483647 h 496"/>
                <a:gd name="T30" fmla="*/ 2147483647 w 394"/>
                <a:gd name="T31" fmla="*/ 2147483647 h 496"/>
                <a:gd name="T32" fmla="*/ 2147483647 w 394"/>
                <a:gd name="T33" fmla="*/ 2147483647 h 496"/>
                <a:gd name="T34" fmla="*/ 2147483647 w 394"/>
                <a:gd name="T35" fmla="*/ 2147483647 h 496"/>
                <a:gd name="T36" fmla="*/ 2147483647 w 394"/>
                <a:gd name="T37" fmla="*/ 2147483647 h 496"/>
                <a:gd name="T38" fmla="*/ 2147483647 w 394"/>
                <a:gd name="T39" fmla="*/ 2147483647 h 496"/>
                <a:gd name="T40" fmla="*/ 2147483647 w 394"/>
                <a:gd name="T41" fmla="*/ 2147483647 h 4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94"/>
                <a:gd name="T64" fmla="*/ 0 h 496"/>
                <a:gd name="T65" fmla="*/ 394 w 394"/>
                <a:gd name="T66" fmla="*/ 496 h 49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94" h="496">
                  <a:moveTo>
                    <a:pt x="45" y="493"/>
                  </a:moveTo>
                  <a:cubicBezTo>
                    <a:pt x="26" y="441"/>
                    <a:pt x="12" y="383"/>
                    <a:pt x="0" y="329"/>
                  </a:cubicBezTo>
                  <a:cubicBezTo>
                    <a:pt x="9" y="260"/>
                    <a:pt x="23" y="199"/>
                    <a:pt x="45" y="134"/>
                  </a:cubicBezTo>
                  <a:cubicBezTo>
                    <a:pt x="56" y="99"/>
                    <a:pt x="68" y="71"/>
                    <a:pt x="105" y="60"/>
                  </a:cubicBezTo>
                  <a:cubicBezTo>
                    <a:pt x="130" y="21"/>
                    <a:pt x="179" y="8"/>
                    <a:pt x="224" y="0"/>
                  </a:cubicBezTo>
                  <a:cubicBezTo>
                    <a:pt x="238" y="13"/>
                    <a:pt x="256" y="21"/>
                    <a:pt x="269" y="37"/>
                  </a:cubicBezTo>
                  <a:cubicBezTo>
                    <a:pt x="309" y="88"/>
                    <a:pt x="237" y="33"/>
                    <a:pt x="299" y="75"/>
                  </a:cubicBezTo>
                  <a:cubicBezTo>
                    <a:pt x="316" y="99"/>
                    <a:pt x="337" y="113"/>
                    <a:pt x="359" y="134"/>
                  </a:cubicBezTo>
                  <a:cubicBezTo>
                    <a:pt x="361" y="144"/>
                    <a:pt x="363" y="154"/>
                    <a:pt x="366" y="164"/>
                  </a:cubicBezTo>
                  <a:cubicBezTo>
                    <a:pt x="370" y="179"/>
                    <a:pt x="394" y="217"/>
                    <a:pt x="381" y="209"/>
                  </a:cubicBezTo>
                  <a:cubicBezTo>
                    <a:pt x="358" y="194"/>
                    <a:pt x="339" y="172"/>
                    <a:pt x="314" y="164"/>
                  </a:cubicBezTo>
                  <a:cubicBezTo>
                    <a:pt x="299" y="159"/>
                    <a:pt x="269" y="149"/>
                    <a:pt x="269" y="149"/>
                  </a:cubicBezTo>
                  <a:cubicBezTo>
                    <a:pt x="246" y="154"/>
                    <a:pt x="221" y="151"/>
                    <a:pt x="202" y="164"/>
                  </a:cubicBezTo>
                  <a:cubicBezTo>
                    <a:pt x="187" y="174"/>
                    <a:pt x="171" y="183"/>
                    <a:pt x="157" y="194"/>
                  </a:cubicBezTo>
                  <a:cubicBezTo>
                    <a:pt x="149" y="198"/>
                    <a:pt x="135" y="209"/>
                    <a:pt x="135" y="209"/>
                  </a:cubicBezTo>
                  <a:cubicBezTo>
                    <a:pt x="125" y="224"/>
                    <a:pt x="110" y="236"/>
                    <a:pt x="105" y="254"/>
                  </a:cubicBezTo>
                  <a:cubicBezTo>
                    <a:pt x="89" y="299"/>
                    <a:pt x="78" y="356"/>
                    <a:pt x="52" y="396"/>
                  </a:cubicBezTo>
                  <a:cubicBezTo>
                    <a:pt x="35" y="449"/>
                    <a:pt x="52" y="385"/>
                    <a:pt x="52" y="486"/>
                  </a:cubicBezTo>
                  <a:cubicBezTo>
                    <a:pt x="52" y="496"/>
                    <a:pt x="47" y="465"/>
                    <a:pt x="45" y="456"/>
                  </a:cubicBezTo>
                  <a:cubicBezTo>
                    <a:pt x="35" y="418"/>
                    <a:pt x="41" y="433"/>
                    <a:pt x="22" y="404"/>
                  </a:cubicBezTo>
                  <a:cubicBezTo>
                    <a:pt x="4" y="344"/>
                    <a:pt x="15" y="301"/>
                    <a:pt x="15" y="239"/>
                  </a:cubicBezTo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198563"/>
          </a:xfrm>
        </p:spPr>
        <p:txBody>
          <a:bodyPr/>
          <a:lstStyle/>
          <a:p>
            <a:pPr eaLnBrk="1" hangingPunct="1"/>
            <a:r>
              <a:rPr lang="en-US" altLang="en-US" sz="3200" b="1" i="1" smtClean="0">
                <a:solidFill>
                  <a:srgbClr val="7030A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Pheochromocytoma</a:t>
            </a: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1127125" y="1647825"/>
            <a:ext cx="44783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en-US" sz="2800"/>
              <a:t>  </a:t>
            </a:r>
            <a:r>
              <a:rPr lang="en-US" altLang="en-US" sz="2000"/>
              <a:t>~ 0.1% and less HTA</a:t>
            </a:r>
          </a:p>
          <a:p>
            <a:pPr eaLnBrk="0" hangingPunct="0">
              <a:buFontTx/>
              <a:buChar char="•"/>
            </a:pPr>
            <a:r>
              <a:rPr lang="en-US" altLang="en-US" sz="2000"/>
              <a:t>Extraadrenal - </a:t>
            </a:r>
            <a:r>
              <a:rPr lang="en-US" altLang="en-US" sz="2000" b="1"/>
              <a:t>Paraganglioma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533400" y="3108325"/>
            <a:ext cx="2819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2000" b="1"/>
              <a:t>"</a:t>
            </a:r>
            <a:r>
              <a:rPr lang="en-US" altLang="ja-JP" sz="2000" b="1"/>
              <a:t>10% Tumor </a:t>
            </a:r>
            <a:r>
              <a:rPr lang="en-US" altLang="en-US" sz="2000" b="1"/>
              <a:t>"</a:t>
            </a:r>
            <a:endParaRPr lang="en-US" altLang="en-US" sz="2000">
              <a:ea typeface="MS PGothic" pitchFamily="34" charset="-128"/>
            </a:endParaRP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4800600" y="3176588"/>
            <a:ext cx="3865563" cy="132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2000" b="1"/>
              <a:t>Bilateral </a:t>
            </a:r>
            <a:r>
              <a:rPr lang="ru-RU" altLang="en-US" sz="2000" b="1"/>
              <a:t/>
            </a:r>
            <a:br>
              <a:rPr lang="ru-RU" altLang="en-US" sz="2000" b="1"/>
            </a:br>
            <a:r>
              <a:rPr lang="en-US" altLang="en-US" sz="2000" b="1"/>
              <a:t>Extra-adrenal </a:t>
            </a:r>
            <a:r>
              <a:rPr lang="ru-RU" altLang="en-US" sz="2000" b="1"/>
              <a:t/>
            </a:r>
            <a:br>
              <a:rPr lang="ru-RU" altLang="en-US" sz="2000" b="1"/>
            </a:br>
            <a:r>
              <a:rPr lang="en-US" altLang="en-US" sz="2000" b="1"/>
              <a:t>Familial (? ~20%) </a:t>
            </a:r>
            <a:r>
              <a:rPr lang="ru-RU" altLang="en-US" sz="2000" b="1"/>
              <a:t/>
            </a:r>
            <a:br>
              <a:rPr lang="ru-RU" altLang="en-US" sz="2000" b="1"/>
            </a:br>
            <a:r>
              <a:rPr lang="en-US" altLang="en-US" sz="2000" b="1"/>
              <a:t>Malignant</a:t>
            </a:r>
            <a:endParaRPr lang="en-US" altLang="en-US" sz="2000" b="1">
              <a:latin typeface="Times" pitchFamily="18" charset="0"/>
            </a:endParaRPr>
          </a:p>
        </p:txBody>
      </p:sp>
      <p:sp>
        <p:nvSpPr>
          <p:cNvPr id="65542" name="Line 7"/>
          <p:cNvSpPr>
            <a:spLocks noChangeShapeType="1"/>
          </p:cNvSpPr>
          <p:nvPr/>
        </p:nvSpPr>
        <p:spPr bwMode="auto">
          <a:xfrm>
            <a:off x="7315200" y="3581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41388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HYPOCORTICISM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-457200" y="946150"/>
            <a:ext cx="9601200" cy="59118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altLang="en-US" sz="2400" b="1" smtClean="0">
                <a:latin typeface="Arial" pitchFamily="34" charset="0"/>
                <a:cs typeface="Arial" pitchFamily="34" charset="0"/>
              </a:rPr>
              <a:t> 		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Lack of adrenal cortex hormone secretion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       Division by level of lesion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Primary: Adrenal cortex lesion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Secondary: pituitary/hypothalamus lesion (inadequate ACTH secretion)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Division by flow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Acute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Chronic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Division depending on diseases of other endoc r. gland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Isolated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As part of pluriglandular autoimmune insufficiency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(PGA)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2"/>
          <p:cNvSpPr>
            <a:spLocks noGrp="1"/>
          </p:cNvSpPr>
          <p:nvPr>
            <p:ph type="title"/>
          </p:nvPr>
        </p:nvSpPr>
        <p:spPr>
          <a:xfrm>
            <a:off x="0" y="300038"/>
            <a:ext cx="9144000" cy="506412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</a:rPr>
              <a:t>Mineralocorticoids</a:t>
            </a:r>
          </a:p>
        </p:txBody>
      </p:sp>
      <p:sp>
        <p:nvSpPr>
          <p:cNvPr id="12291" name="Content Placeholder 3"/>
          <p:cNvSpPr>
            <a:spLocks noGrp="1"/>
          </p:cNvSpPr>
          <p:nvPr>
            <p:ph idx="1"/>
          </p:nvPr>
        </p:nvSpPr>
        <p:spPr>
          <a:xfrm>
            <a:off x="582613" y="1398588"/>
            <a:ext cx="7983537" cy="45259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400" b="1" i="1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400" b="1" i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Aldosterone</a:t>
            </a:r>
            <a:endParaRPr lang="sr-Cyrl-CS" altLang="en-US" sz="2000" b="1" i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Homeostasis is regulated by two mineral ions: K and Na</a:t>
            </a:r>
          </a:p>
          <a:p>
            <a:pPr lvl="2"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Sodium conservation</a:t>
            </a:r>
          </a:p>
          <a:p>
            <a:pPr lvl="2"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Potassium secretion</a:t>
            </a:r>
          </a:p>
          <a:p>
            <a:pPr lvl="2" eaLnBrk="1" hangingPunct="1">
              <a:buFont typeface="Arial" pitchFamily="34" charset="0"/>
              <a:buNone/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lvl="2" eaLnBrk="1" hangingPunct="1"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EFFECTS on: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Blood pressure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Blood volume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Excretion of H</a:t>
            </a:r>
            <a:r>
              <a:rPr lang="en-US" altLang="en-US" sz="2000" b="1" baseline="30000" smtClean="0">
                <a:latin typeface="Arial" pitchFamily="34" charset="0"/>
                <a:cs typeface="Arial" pitchFamily="34" charset="0"/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-661988" y="268288"/>
            <a:ext cx="10748963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3200" b="1">
                <a:solidFill>
                  <a:srgbClr val="7030A0"/>
                </a:solidFill>
              </a:rPr>
              <a:t>Etiology of primary, acquired hypocorticism</a:t>
            </a:r>
            <a:endParaRPr lang="sr-Cyrl-CS" altLang="en-US" sz="3200" b="1" i="1">
              <a:solidFill>
                <a:srgbClr val="7030A0"/>
              </a:solidFill>
            </a:endParaRPr>
          </a:p>
        </p:txBody>
      </p:sp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2514600" y="2819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r-Latn-CS" altLang="en-US"/>
          </a:p>
        </p:txBody>
      </p:sp>
      <p:sp>
        <p:nvSpPr>
          <p:cNvPr id="453636" name="Rectangle 4"/>
          <p:cNvSpPr>
            <a:spLocks noChangeArrowheads="1"/>
          </p:cNvSpPr>
          <p:nvPr/>
        </p:nvSpPr>
        <p:spPr bwMode="auto">
          <a:xfrm>
            <a:off x="5867400" y="1924050"/>
            <a:ext cx="2535238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altLang="en-US" sz="2800" b="1">
                <a:solidFill>
                  <a:schemeClr val="bg1"/>
                </a:solidFill>
              </a:rPr>
              <a:t> </a:t>
            </a:r>
            <a:r>
              <a:rPr lang="en-US" altLang="en-US" sz="2400" b="1"/>
              <a:t>Autoimmune </a:t>
            </a:r>
          </a:p>
          <a:p>
            <a:pPr algn="ctr" eaLnBrk="0" hangingPunct="0"/>
            <a:r>
              <a:rPr lang="en-US" altLang="en-US" sz="2400" b="1"/>
              <a:t>processes</a:t>
            </a:r>
          </a:p>
          <a:p>
            <a:pPr algn="ctr" eaLnBrk="0" hangingPunct="0"/>
            <a:r>
              <a:rPr lang="en-US" altLang="en-US" sz="2400" b="1"/>
              <a:t>80%</a:t>
            </a:r>
          </a:p>
          <a:p>
            <a:pPr algn="ctr"/>
            <a:r>
              <a:rPr lang="en-US" altLang="en-US" sz="2800" b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381000" y="3657600"/>
            <a:ext cx="144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3000" b="1"/>
              <a:t>	</a:t>
            </a:r>
            <a:r>
              <a:rPr lang="en-US" altLang="en-US" sz="2400" b="1"/>
              <a:t>Infection</a:t>
            </a:r>
          </a:p>
        </p:txBody>
      </p:sp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457200" y="25908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/>
              <a:t>Hemorrhage</a:t>
            </a:r>
            <a:r>
              <a:rPr lang="en-US" altLang="en-US" sz="3000" b="1"/>
              <a:t> </a:t>
            </a:r>
          </a:p>
        </p:txBody>
      </p:sp>
      <p:sp>
        <p:nvSpPr>
          <p:cNvPr id="67591" name="Rectangle 7"/>
          <p:cNvSpPr>
            <a:spLocks noChangeArrowheads="1"/>
          </p:cNvSpPr>
          <p:nvPr/>
        </p:nvSpPr>
        <p:spPr bwMode="auto">
          <a:xfrm>
            <a:off x="2133600" y="4267200"/>
            <a:ext cx="1143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r-Latn-CS" altLang="en-US" sz="2800" b="1">
              <a:solidFill>
                <a:srgbClr val="FFFF00"/>
              </a:solidFill>
            </a:endParaRPr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304800" y="4267200"/>
            <a:ext cx="1143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r-Latn-CS" altLang="en-US" sz="2800" b="1">
              <a:solidFill>
                <a:srgbClr val="FFFF00"/>
              </a:solidFill>
            </a:endParaRPr>
          </a:p>
        </p:txBody>
      </p:sp>
      <p:sp>
        <p:nvSpPr>
          <p:cNvPr id="67593" name="Rectangle 9"/>
          <p:cNvSpPr>
            <a:spLocks noChangeArrowheads="1"/>
          </p:cNvSpPr>
          <p:nvPr/>
        </p:nvSpPr>
        <p:spPr bwMode="auto">
          <a:xfrm>
            <a:off x="533400" y="358140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r-Latn-CS" altLang="en-US" sz="2800" b="1">
              <a:solidFill>
                <a:srgbClr val="FFFF00"/>
              </a:solidFill>
            </a:endParaRPr>
          </a:p>
        </p:txBody>
      </p:sp>
      <p:sp>
        <p:nvSpPr>
          <p:cNvPr id="67594" name="Rectangle 10"/>
          <p:cNvSpPr>
            <a:spLocks noChangeArrowheads="1"/>
          </p:cNvSpPr>
          <p:nvPr/>
        </p:nvSpPr>
        <p:spPr bwMode="auto">
          <a:xfrm>
            <a:off x="6477000" y="3200400"/>
            <a:ext cx="9144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/>
              <a:t>Glucocorticoids</a:t>
            </a:r>
          </a:p>
          <a:p>
            <a:pPr algn="ctr"/>
            <a:r>
              <a:rPr lang="en-US" altLang="en-US" sz="2400" b="1"/>
              <a:t>medicines</a:t>
            </a:r>
          </a:p>
        </p:txBody>
      </p:sp>
      <p:sp>
        <p:nvSpPr>
          <p:cNvPr id="67595" name="Rectangle 11"/>
          <p:cNvSpPr>
            <a:spLocks noChangeArrowheads="1"/>
          </p:cNvSpPr>
          <p:nvPr/>
        </p:nvSpPr>
        <p:spPr bwMode="auto">
          <a:xfrm>
            <a:off x="6400800" y="4724400"/>
            <a:ext cx="2209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/>
              <a:t>Metastasis</a:t>
            </a:r>
          </a:p>
        </p:txBody>
      </p:sp>
      <p:sp>
        <p:nvSpPr>
          <p:cNvPr id="67596" name="Line 12"/>
          <p:cNvSpPr>
            <a:spLocks noChangeShapeType="1"/>
          </p:cNvSpPr>
          <p:nvPr/>
        </p:nvSpPr>
        <p:spPr bwMode="auto">
          <a:xfrm>
            <a:off x="4419600" y="3429000"/>
            <a:ext cx="1981200" cy="1676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7597" name="Line 13"/>
          <p:cNvSpPr>
            <a:spLocks noChangeShapeType="1"/>
          </p:cNvSpPr>
          <p:nvPr/>
        </p:nvSpPr>
        <p:spPr bwMode="auto">
          <a:xfrm flipH="1" flipV="1">
            <a:off x="2514600" y="3048000"/>
            <a:ext cx="685800" cy="304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7598" name="Line 14"/>
          <p:cNvSpPr>
            <a:spLocks noChangeShapeType="1"/>
          </p:cNvSpPr>
          <p:nvPr/>
        </p:nvSpPr>
        <p:spPr bwMode="auto">
          <a:xfrm flipH="1">
            <a:off x="1905000" y="3352800"/>
            <a:ext cx="1371600" cy="838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7599" name="Line 15"/>
          <p:cNvSpPr>
            <a:spLocks noChangeShapeType="1"/>
          </p:cNvSpPr>
          <p:nvPr/>
        </p:nvSpPr>
        <p:spPr bwMode="auto">
          <a:xfrm flipV="1">
            <a:off x="4419600" y="2514600"/>
            <a:ext cx="1447800" cy="914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7600" name="Line 16"/>
          <p:cNvSpPr>
            <a:spLocks noChangeShapeType="1"/>
          </p:cNvSpPr>
          <p:nvPr/>
        </p:nvSpPr>
        <p:spPr bwMode="auto">
          <a:xfrm>
            <a:off x="4419600" y="3429000"/>
            <a:ext cx="1066800" cy="304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7601" name="Text Box 17"/>
          <p:cNvSpPr txBox="1">
            <a:spLocks noChangeArrowheads="1"/>
          </p:cNvSpPr>
          <p:nvPr/>
        </p:nvSpPr>
        <p:spPr bwMode="auto">
          <a:xfrm>
            <a:off x="3957638" y="2743200"/>
            <a:ext cx="554037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400" b="1"/>
              <a:t>Chronic</a:t>
            </a:r>
          </a:p>
        </p:txBody>
      </p:sp>
      <p:sp>
        <p:nvSpPr>
          <p:cNvPr id="67602" name="Text Box 18"/>
          <p:cNvSpPr txBox="1">
            <a:spLocks noChangeArrowheads="1"/>
          </p:cNvSpPr>
          <p:nvPr/>
        </p:nvSpPr>
        <p:spPr bwMode="auto">
          <a:xfrm>
            <a:off x="3273425" y="2819400"/>
            <a:ext cx="5540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400" b="1"/>
              <a:t>Acute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53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453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4536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453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20763"/>
          </a:xfrm>
        </p:spPr>
        <p:txBody>
          <a:bodyPr/>
          <a:lstStyle/>
          <a:p>
            <a:pPr eaLnBrk="1" hangingPunct="1"/>
            <a:r>
              <a:rPr lang="en-US" altLang="en-US" sz="28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Addison disease </a:t>
            </a:r>
            <a:r>
              <a:rPr lang="sr-Latn-CS" altLang="en-US" sz="28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Latn-CS" altLang="en-US" sz="28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en-US" sz="28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(primary, chronic hypocorticism)</a:t>
            </a:r>
            <a:endParaRPr lang="en-AU" altLang="en-US" sz="2800" b="1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220663" y="1150938"/>
            <a:ext cx="8923337" cy="49657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en-US" sz="24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He described her for the first time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Dr. Thomas Addison in 1855.</a:t>
            </a: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Relatively rare, incidence 0.4-1/100,000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The most common cause is AI destruction of the adrenal glands         (70-90%), previously it was TBC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It occurs in all age groups (30-50 years more often)</a:t>
            </a:r>
            <a:endParaRPr lang="en-AU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Something more often women get sick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Adrenal insufficiency occurs when 90% of the adrenal cortex is destroyed</a:t>
            </a:r>
            <a:endParaRPr lang="en-AU" altLang="en-US" sz="2000" b="1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8612" name="Picture 3" descr="thomas_addis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0" y="4019550"/>
            <a:ext cx="2000250" cy="2838450"/>
          </a:xfrm>
          <a:prstGeom prst="rect">
            <a:avLst/>
          </a:prstGeom>
          <a:noFill/>
          <a:ln w="38100">
            <a:solidFill>
              <a:srgbClr val="99FF33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19113" y="322263"/>
            <a:ext cx="8077200" cy="341312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Laboratory and clinical findings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0" y="968375"/>
            <a:ext cx="8907463" cy="54324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400" b="1" smtClean="0">
                <a:latin typeface="Arial" pitchFamily="34" charset="0"/>
                <a:cs typeface="Arial" pitchFamily="34" charset="0"/>
              </a:rPr>
              <a:t>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400" b="1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Low level Cortisol &amp; Aldosterone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Low Na &amp; high K with metabolic acidosis</a:t>
            </a:r>
          </a:p>
          <a:p>
            <a:pPr lvl="1"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Hypovolemia, dehidratation, prerenal azotemia (elevated urea)</a:t>
            </a:r>
          </a:p>
          <a:p>
            <a:pPr lvl="1"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Eosinophilia</a:t>
            </a:r>
          </a:p>
          <a:p>
            <a:pPr lvl="1"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We have hypoglycemia</a:t>
            </a:r>
          </a:p>
          <a:p>
            <a:pPr lvl="1"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Malaise, fatigue, muscle weakness, muscle and joint pains, nausea, disgust, vomiting, anorexia, weight loss</a:t>
            </a:r>
          </a:p>
          <a:p>
            <a:pPr lvl="1"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Often positive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anti-adrenal antibodies</a:t>
            </a:r>
            <a:endParaRPr lang="sr-Cyrl-CS" altLang="en-US" sz="2000" b="1" i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Font typeface="Arial" pitchFamily="34" charset="0"/>
              <a:buBlip>
                <a:blip r:embed="rId2"/>
              </a:buBlip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 Elevated values of Renin a &amp;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ACTH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Hyperpigmentation of the skin and mucous membranes</a:t>
            </a:r>
          </a:p>
          <a:p>
            <a:pPr lvl="1" eaLnBrk="1" hangingPunct="1"/>
            <a:endParaRPr lang="en-US" altLang="en-US" sz="2200" smtClean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0" y="298450"/>
            <a:ext cx="9144000" cy="415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sz="3000" b="1">
                <a:solidFill>
                  <a:srgbClr val="7030A0"/>
                </a:solidFill>
              </a:rPr>
              <a:t>SYMPTOMS OF ADRENAL INSUFFICIENCY</a:t>
            </a: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393700" y="1166813"/>
            <a:ext cx="7451725" cy="4908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Weakness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fatigue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Lethargy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Nausea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vomiting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+/- diarrhea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Anorexia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weight loss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Mental and sluggishness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+/- syncope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endParaRPr lang="en-US" altLang="en-US" sz="2000" b="1"/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>
                <a:solidFill>
                  <a:srgbClr val="FF0000"/>
                </a:solidFill>
              </a:rPr>
              <a:t>Addison's crisis</a:t>
            </a:r>
            <a:r>
              <a:rPr lang="en-US" altLang="en-US" sz="2000" b="1"/>
              <a:t>:</a:t>
            </a:r>
          </a:p>
          <a:p>
            <a:pPr marL="387350" lvl="1" indent="-55563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Shock</a:t>
            </a:r>
          </a:p>
          <a:p>
            <a:pPr marL="387350" lvl="1" indent="-55563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Cardiovascular collapse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0" y="242888"/>
            <a:ext cx="9144000" cy="885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sz="3200" b="1">
                <a:solidFill>
                  <a:srgbClr val="7030A0"/>
                </a:solidFill>
              </a:rPr>
              <a:t>LABORATORY IN ADRENAL INSUFFICIENCY</a:t>
            </a: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536575" y="1749425"/>
            <a:ext cx="7834313" cy="2573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7013" indent="-227013">
              <a:spcAft>
                <a:spcPct val="15000"/>
              </a:spcAft>
              <a:buClr>
                <a:srgbClr val="FFFF00"/>
              </a:buClr>
            </a:pPr>
            <a:endParaRPr lang="en-US" altLang="en-US" sz="2800" b="1"/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Hyponatremia - ↓Na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Hyperkalemia - ↑K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Hypoglycemia - ↓Glc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Azotemia - ↑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+/- eosinophilia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+/- anemia - </a:t>
            </a:r>
            <a:r>
              <a:rPr lang="en-US" altLang="en-US" sz="2000" b="1">
                <a:solidFill>
                  <a:srgbClr val="FF0000"/>
                </a:solidFill>
              </a:rPr>
              <a:t>↓</a:t>
            </a:r>
            <a:endParaRPr lang="en-US" altLang="en-US" sz="2000" b="1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87413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Causes of secondary hypocorticism</a:t>
            </a:r>
          </a:p>
        </p:txBody>
      </p:sp>
      <p:sp>
        <p:nvSpPr>
          <p:cNvPr id="464899" name="Rectangle 3"/>
          <p:cNvSpPr>
            <a:spLocks noGrp="1" noChangeArrowheads="1"/>
          </p:cNvSpPr>
          <p:nvPr>
            <p:ph idx="1"/>
          </p:nvPr>
        </p:nvSpPr>
        <p:spPr>
          <a:xfrm>
            <a:off x="0" y="1263650"/>
            <a:ext cx="9144000" cy="4867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SECONDARY ADRENAL INSUFFICIENCY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Lesions of the hypothalamus and pituitary gland (tumors, infection, granulomas)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Exogenous administration of glucocorticoids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Isolated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ACTH deficit</a:t>
            </a: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Isolated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CRF deficit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Postpartum (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Sy Sheehan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Endogenous (after removal of adrenal tumors in hypercorticism"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dormant adrenal syndrome”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Arial" pitchFamily="34" charset="0"/>
              <a:buNone/>
            </a:pPr>
            <a:r>
              <a:rPr lang="en-US" altLang="en-US" sz="2000" smtClean="0">
                <a:latin typeface="Arial" pitchFamily="34" charset="0"/>
                <a:cs typeface="Arial" pitchFamily="34" charset="0"/>
              </a:rPr>
              <a:t>    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Arial" pitchFamily="34" charset="0"/>
              <a:buNone/>
            </a:pPr>
            <a:r>
              <a:rPr lang="en-US" altLang="en-US" sz="200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Manifestations: Similar to primary, except none hyperpigmentation and the consequences of Aldosterone deficiency - #white Addison#</a:t>
            </a: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endParaRPr lang="en-US" altLang="en-US" sz="200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64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464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464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464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464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4648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492125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Treatment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idx="1"/>
          </p:nvPr>
        </p:nvSpPr>
        <p:spPr>
          <a:xfrm>
            <a:off x="377825" y="1196975"/>
            <a:ext cx="8766175" cy="4929188"/>
          </a:xfrm>
        </p:spPr>
        <p:txBody>
          <a:bodyPr/>
          <a:lstStyle/>
          <a:p>
            <a:pPr eaLnBrk="1" hangingPunct="1">
              <a:buFont typeface="Arial" pitchFamily="34" charset="0"/>
              <a:buBlip>
                <a:blip r:embed="rId2"/>
              </a:buBlip>
              <a:defRPr/>
            </a:pP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Education : identification card, salt intake 3-4g per day</a:t>
            </a:r>
            <a:endParaRPr lang="sr-Cyrl-CS" altLang="en-US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Blip>
                <a:blip r:embed="rId2"/>
              </a:buBlip>
              <a:defRPr/>
            </a:pPr>
            <a:endParaRPr lang="sr-Latn-CS" altLang="en-US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Blip>
                <a:blip r:embed="rId2"/>
              </a:buBlip>
              <a:defRPr/>
            </a:pPr>
            <a:r>
              <a:rPr lang="en" altLang="en-US" sz="2000" b="1" i="1" dirty="0" smtClean="0">
                <a:latin typeface="Arial" pitchFamily="34" charset="0"/>
                <a:cs typeface="Arial" pitchFamily="34" charset="0"/>
              </a:rPr>
              <a:t>Hydrocortisone </a:t>
            </a:r>
            <a:endParaRPr lang="sr-Latn-CS" altLang="en-US" sz="2000" b="1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Font typeface="Arial" pitchFamily="34" charset="0"/>
              <a:buNone/>
              <a:defRPr/>
            </a:pP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To be taken with food or milk/antacids</a:t>
            </a:r>
          </a:p>
          <a:p>
            <a:pPr lvl="1" eaLnBrk="1" hangingPunct="1">
              <a:buFont typeface="Arial" pitchFamily="34" charset="0"/>
              <a:buNone/>
              <a:defRPr/>
            </a:pP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Daily dose 20-30mg, imitate the daily rhythm</a:t>
            </a:r>
            <a:endParaRPr lang="sr-Cyrl-RS" altLang="en-US" sz="2000" b="1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Font typeface="Arial" pitchFamily="34" charset="0"/>
              <a:buNone/>
              <a:defRPr/>
            </a:pP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(2/3 dose in the morning and 1/3 in the evening), for example: 10+5+5 mg</a:t>
            </a:r>
            <a:endParaRPr lang="sr-Latn-CS" altLang="en-US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Blip>
                <a:blip r:embed="rId2"/>
              </a:buBlip>
              <a:defRPr/>
            </a:pPr>
            <a:endParaRPr lang="sr-Cyrl-RS" altLang="en-US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Blip>
                <a:blip r:embed="rId2"/>
              </a:buBlip>
              <a:defRPr/>
            </a:pP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Mineralocorticoids - </a:t>
            </a:r>
            <a:r>
              <a:rPr lang="en" altLang="en-US" sz="2000" b="1" i="1" dirty="0" smtClean="0">
                <a:latin typeface="Arial" pitchFamily="34" charset="0"/>
                <a:cs typeface="Arial" pitchFamily="34" charset="0"/>
              </a:rPr>
              <a:t>Fludrocortisone (Astonin H)</a:t>
            </a:r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en" altLang="en-US" sz="2000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sz="2000" b="1" i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0.05-0.1mg/day</a:t>
            </a:r>
          </a:p>
          <a:p>
            <a:pPr eaLnBrk="1" hangingPunct="1">
              <a:buFont typeface="Arial" pitchFamily="34" charset="0"/>
              <a:buBlip>
                <a:blip r:embed="rId2"/>
              </a:buBlip>
              <a:defRPr/>
            </a:pPr>
            <a:r>
              <a:rPr lang="en" altLang="en-US" sz="2000" b="1" i="1" dirty="0" smtClean="0">
                <a:latin typeface="Arial" pitchFamily="34" charset="0"/>
                <a:cs typeface="Arial" pitchFamily="34" charset="0"/>
              </a:rPr>
              <a:t>DHEA </a:t>
            </a:r>
            <a:r>
              <a:rPr lang="en" altLang="en-US" sz="2000" b="1" dirty="0" smtClean="0">
                <a:latin typeface="Arial" pitchFamily="34" charset="0"/>
                <a:cs typeface="Arial" pitchFamily="34" charset="0"/>
              </a:rPr>
              <a:t>25-50mg/day</a:t>
            </a:r>
            <a:endParaRPr lang="en-US" altLang="en-US" sz="2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60425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Addison's crisis</a:t>
            </a:r>
            <a:endParaRPr lang="en-AU" altLang="en-US" sz="3200" b="1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252413" y="1169988"/>
            <a:ext cx="8434387" cy="49561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z="24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Sudden manifested hypocorticism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Sudden, penetrating pain in the lower back, abdomen and legs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Vomiting, diarrhea and dehydration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Arterial hypotension and hypovolemic shock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Hypoglicemia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Disorder of consciousness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Fatal, if not treated</a:t>
            </a:r>
            <a:endParaRPr lang="en-AU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endParaRPr lang="en-AU" altLang="en-US" sz="200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Addison's crisis</a:t>
            </a:r>
            <a:endParaRPr lang="en-US" altLang="en-US" sz="3200" smtClean="0">
              <a:solidFill>
                <a:srgbClr val="7030A0"/>
              </a:solidFill>
            </a:endParaRPr>
          </a:p>
        </p:txBody>
      </p:sp>
      <p:sp>
        <p:nvSpPr>
          <p:cNvPr id="757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severe dehydration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pale, cold, clammy skin a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Z feeding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rapid , shallow breathing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dizziness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severe vomiting and diarrhea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severe muscle weakness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 headache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severe drowsiness or loss of consciousness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coma and death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-441325" y="187325"/>
            <a:ext cx="9869488" cy="388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sz="2800" b="1">
                <a:solidFill>
                  <a:srgbClr val="7030A0"/>
                </a:solidFill>
              </a:rPr>
              <a:t>WARNING OF ACUTE ADRENAL CRISIS</a:t>
            </a: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473075" y="1119188"/>
            <a:ext cx="8261350" cy="271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7013" indent="-227013">
              <a:spcAft>
                <a:spcPct val="15000"/>
              </a:spcAft>
              <a:buClr>
                <a:srgbClr val="FFFF00"/>
              </a:buClr>
            </a:pPr>
            <a:r>
              <a:rPr lang="en-US" altLang="en-US" sz="2400"/>
              <a:t>     </a:t>
            </a:r>
            <a:r>
              <a:rPr lang="en-US" altLang="en-US" sz="2000" b="1"/>
              <a:t>Suspicion exists when:</a:t>
            </a:r>
          </a:p>
          <a:p>
            <a:pPr marL="387350" lvl="1" indent="-55563">
              <a:spcAft>
                <a:spcPct val="15000"/>
              </a:spcAft>
              <a:buClr>
                <a:srgbClr val="FFFF00"/>
              </a:buClr>
            </a:pPr>
            <a:endParaRPr lang="en-US" altLang="en-US" sz="2000" b="1"/>
          </a:p>
          <a:p>
            <a:pPr marL="387350" lvl="1" indent="-55563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Sudden hypotension in response to a procedure or stress that does not improve with i.v. liquids +/- leg lifts.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   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A patient maintained on chronic GKS therapy may not exhibit severe dehydration or hypotension until the preterminal stage while mineralocorticoid is maintained.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47725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Androgens</a:t>
            </a:r>
          </a:p>
        </p:txBody>
      </p:sp>
      <p:sp>
        <p:nvSpPr>
          <p:cNvPr id="13315" name="Content Placeholder 3"/>
          <p:cNvSpPr>
            <a:spLocks noGrp="1"/>
          </p:cNvSpPr>
          <p:nvPr>
            <p:ph idx="1"/>
          </p:nvPr>
        </p:nvSpPr>
        <p:spPr>
          <a:xfrm>
            <a:off x="315913" y="1250950"/>
            <a:ext cx="8623300" cy="48752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i="1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Dehydroepiandrosterone (DHEA):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Little effect on adult men because the testicles play a dominant role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Women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Increases libido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It is converted into estrogens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After menopause, androgen conversion is the only source of estrogen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androgens stimulate axillary and pubic hair loss during puberty in children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Secretion is partly controlled by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ACTH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5363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TREATMENT OF ADDISON'S CRISIS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1223963"/>
            <a:ext cx="8356600" cy="4902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altLang="en-US" sz="2400" b="1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Therapy must be instituted immediately, even when there is even the slightest suspicion of the existence of an Addisonian crisis</a:t>
            </a:r>
          </a:p>
          <a:p>
            <a:pPr eaLnBrk="1" hangingPunct="1">
              <a:lnSpc>
                <a:spcPct val="80000"/>
              </a:lnSpc>
            </a:pP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Hydrocortisone : 100 mg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is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given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I. V.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and repeats every 6-8 hours during the first 24 hours.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Urgent intravascular volume expansion using 1 L of 5% glucose and 0.9% sodium chloride for 1 - 2 hours.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Additional infusions of 0.9% Na-chloride IV are given until signs of hypotension, dehydration, and hyponatremia are corrected.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Serum potassium is lowered during rehydration and its replacement is sometimes required.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On the second day, 150 mg of Hydrocortisone is given, and on the third, 75 mg of Hydrocortisone. Maintenance doses are then given.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0" y="176213"/>
            <a:ext cx="9144000" cy="442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sz="3200" b="1">
                <a:solidFill>
                  <a:srgbClr val="7030A0"/>
                </a:solidFill>
              </a:rPr>
              <a:t>TREATMENT</a:t>
            </a:r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504825" y="1466850"/>
            <a:ext cx="8370888" cy="2786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/>
              <a:t> </a:t>
            </a:r>
            <a:r>
              <a:rPr lang="en-US" altLang="en-US" sz="2000" b="1"/>
              <a:t>oxygen</a:t>
            </a:r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 Aggressive fluid addition - usually 4-6 l</a:t>
            </a:r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 Electrolyte replacement</a:t>
            </a:r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 i="1"/>
              <a:t> IV hydrocortisone</a:t>
            </a:r>
          </a:p>
          <a:p>
            <a:pPr marL="374650" lvl="1" indent="-92075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 i="1"/>
              <a:t>100-250 mg IV bolus</a:t>
            </a:r>
          </a:p>
          <a:p>
            <a:pPr marL="374650" lvl="1" indent="-92075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 i="1"/>
              <a:t>10-20 mg/h IV inf.</a:t>
            </a:r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 i="1"/>
              <a:t> +/- cortisone acetate 50 mg IM</a:t>
            </a:r>
          </a:p>
          <a:p>
            <a:pPr marL="179388" indent="-179388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000" b="1"/>
              <a:t> Look for a precipitating factor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3"/>
          <p:cNvSpPr txBox="1">
            <a:spLocks noChangeArrowheads="1"/>
          </p:cNvSpPr>
          <p:nvPr/>
        </p:nvSpPr>
        <p:spPr bwMode="auto">
          <a:xfrm>
            <a:off x="409575" y="457200"/>
            <a:ext cx="8734425" cy="4887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7013" indent="-227013">
              <a:spcAft>
                <a:spcPct val="15000"/>
              </a:spcAft>
              <a:buClr>
                <a:srgbClr val="FFFF00"/>
              </a:buClr>
            </a:pPr>
            <a:r>
              <a:rPr lang="en-US" altLang="en-US" sz="2400"/>
              <a:t>    </a:t>
            </a:r>
            <a:r>
              <a:rPr lang="en-US" altLang="en-US" sz="2000" b="1"/>
              <a:t>When the patient's condition improves: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</a:pPr>
            <a:endParaRPr lang="en-US" altLang="en-US" sz="2000" b="1"/>
          </a:p>
          <a:p>
            <a:pPr marL="387350" lvl="1" indent="-55563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↓ </a:t>
            </a:r>
            <a:r>
              <a:rPr lang="en-US" altLang="en-US" sz="2000" b="1" i="1"/>
              <a:t>hydrocortisone </a:t>
            </a:r>
            <a:r>
              <a:rPr lang="en-US" altLang="en-US" sz="2000" b="1"/>
              <a:t>at 100 mg/12h</a:t>
            </a:r>
          </a:p>
          <a:p>
            <a:pPr marL="387350" lvl="1" indent="-55563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Halve the daily dose to the previous dose (usually 20 mg </a:t>
            </a:r>
            <a:r>
              <a:rPr lang="en-US" altLang="en-US" sz="2000" b="1" i="1"/>
              <a:t>hydrocortisone </a:t>
            </a:r>
            <a:r>
              <a:rPr lang="en-US" altLang="en-US" sz="2000" b="1"/>
              <a:t>/day)</a:t>
            </a:r>
          </a:p>
          <a:p>
            <a:pPr marL="387350" lvl="1" indent="-55563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Add </a:t>
            </a:r>
            <a:r>
              <a:rPr lang="en-US" altLang="en-US" sz="2000" b="1" i="1"/>
              <a:t>fludrocortisone </a:t>
            </a:r>
            <a:r>
              <a:rPr lang="en-US" altLang="en-US" sz="2000" b="1"/>
              <a:t>0.1mg/day, when the dose of </a:t>
            </a:r>
            <a:r>
              <a:rPr lang="en-US" altLang="en-US" sz="2000" b="1" i="1"/>
              <a:t>hydrocortisone is </a:t>
            </a:r>
            <a:r>
              <a:rPr lang="en-US" altLang="en-US" sz="2000" b="1"/>
              <a:t>&lt;100mg/day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</a:pPr>
            <a:endParaRPr lang="en-US" altLang="en-US" sz="2000" b="1"/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PREVENTION: FOR PATIENTS ON CHRONIC GKS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</a:pPr>
            <a:endParaRPr lang="en-US" altLang="en-US" sz="2000" b="1"/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 typeface="Wingdings" pitchFamily="2" charset="2"/>
              <a:buChar char="Ø"/>
            </a:pPr>
            <a:r>
              <a:rPr lang="en-US" altLang="en-US" sz="2000" b="1"/>
              <a:t>Double the usual daily dose before and at least 2 - 3 days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 typeface="Wingdings" pitchFamily="2" charset="2"/>
              <a:buChar char="Ø"/>
            </a:pPr>
            <a:r>
              <a:rPr lang="en-US" altLang="en-US" sz="2000" b="1"/>
              <a:t>after a stressful procedure or in an active infection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Font typeface="Wingdings" pitchFamily="2" charset="2"/>
              <a:buChar char="Ø"/>
            </a:pPr>
            <a:r>
              <a:rPr lang="en-US" altLang="en-US" sz="2000" b="1"/>
              <a:t>For severe stress consider tripling the dose</a:t>
            </a:r>
          </a:p>
          <a:p>
            <a:pPr marL="387350" lvl="1" indent="-55563">
              <a:spcAft>
                <a:spcPct val="15000"/>
              </a:spcAft>
              <a:buClr>
                <a:srgbClr val="FFFF00"/>
              </a:buClr>
            </a:pPr>
            <a:endParaRPr lang="en-US" altLang="en-US" sz="200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68375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Procedure in acute conditions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361950" y="1281113"/>
            <a:ext cx="8513763" cy="4956175"/>
          </a:xfrm>
        </p:spPr>
        <p:txBody>
          <a:bodyPr/>
          <a:lstStyle/>
          <a:p>
            <a:pPr eaLnBrk="1" hangingPunct="1"/>
            <a:endParaRPr lang="en-US" altLang="en-US" sz="24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In acute conditions (especially fever, injury, minor surgical interventions, tooth extraction, etc.) it is necessary to increase the dose to 75-150mg/day</a:t>
            </a:r>
          </a:p>
          <a:p>
            <a:pPr eaLnBrk="1" hangingPunct="1">
              <a:buFont typeface="Arial" pitchFamily="34" charset="0"/>
              <a:buBlip>
                <a:blip r:embed="rId2"/>
              </a:buBlip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If the patient cannot take the medicine orally, administer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Hydrocortisone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parenterally</a:t>
            </a:r>
          </a:p>
          <a:p>
            <a:pPr eaLnBrk="1" hangingPunct="1">
              <a:buFont typeface="Arial" pitchFamily="34" charset="0"/>
              <a:buBlip>
                <a:blip r:embed="rId2"/>
              </a:buBlip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Fludrocortisone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can be increased or salt intake can be increased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36663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Procedure for preparation during major surgical interventions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220663" y="1263650"/>
            <a:ext cx="8340725" cy="48672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en-US" sz="24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24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Until the day of surgery: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Hydrocortisone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is administered orally in the usual dose (20mg+10mg) together with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Fludrocortisone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0.1mg/day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On the day of surgery,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Hydrocortisone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is given parenterally, in two ways: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Continuous infusion 10mg/ h</a:t>
            </a: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Intravenous injections of 100 mg every 8 hours</a:t>
            </a: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After surgery, the dose is reduced if the patient is recovering and if he is afebrile every day by 20-30%, then transferred to oral therapy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Fludrocortisone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is not introduced as long as the total daily dose of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Hydrocortisone is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&gt; 100mg/day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84175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PRINCIPLES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41388"/>
            <a:ext cx="8686800" cy="51895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en-US" sz="20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 b="1" smtClean="0"/>
              <a:t>•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 single, even a very high dose of KS, practically has no harmful consequences </a:t>
            </a: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• Short- term therapy (up to 7 days), even in high doses , is well tolerated, provided that there are no specific CIs for the application of the drug.</a:t>
            </a: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• If the therapy lasts longer than 7 days NE are time and dose dependent </a:t>
            </a: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• NEs do not occur in sup s ti t ucional therapy and -physiological doses up to 7.5 mg of prednisolone n a day (il i equi dose).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Adverse effects caused:</a:t>
            </a: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continuous application of supraphyseal and biological doses of KS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sudden discontinuation of steroid therapy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Some of the NEs can be very severe and life-threatening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smtClean="0"/>
          </a:p>
        </p:txBody>
      </p:sp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F431576-033B-425C-8E4D-9A41838E9C32}" type="datetime1">
              <a:rPr lang="en-US"/>
              <a:pPr>
                <a:defRPr/>
              </a:pPr>
              <a:t>3/10/2024</a:t>
            </a:fld>
            <a:endParaRPr lang="en-US"/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1F0EB7-5DF1-4437-A012-A24C1180063C}" type="slidenum">
              <a:rPr lang="en-US"/>
              <a:pPr>
                <a:defRPr/>
              </a:pPr>
              <a:t>75</a:t>
            </a:fld>
            <a:endParaRPr lang="en-US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1925"/>
            <a:ext cx="9144000" cy="484188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</a:rPr>
              <a:t>Safety of glucocorticoid administration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252413" y="725488"/>
            <a:ext cx="8197850" cy="5599112"/>
          </a:xfrm>
        </p:spPr>
        <p:txBody>
          <a:bodyPr/>
          <a:lstStyle/>
          <a:p>
            <a:pPr eaLnBrk="1" hangingPunct="1"/>
            <a:endParaRPr lang="en-US" altLang="en-US" sz="2100" smtClean="0"/>
          </a:p>
          <a:p>
            <a:pPr eaLnBrk="1" hangingPunct="1"/>
            <a:endParaRPr lang="en-US" altLang="en-US" sz="240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Except for patients receiving replacement therapy, GCs represent a palliative therapy based on anti - inflammatory and immunosuppressive effects.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When applied for more than 7 days, GK causes temporal and dose-dependent side effects</a:t>
            </a: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Abrupt discontinuation of these drugs after prolonged use is associated with the risk of adrenal insufficiency caused by suppression of the hypothalamic-pituitary-adrenal axis, which can be fatal.</a:t>
            </a:r>
          </a:p>
          <a:p>
            <a:pPr eaLnBrk="1" hangingPunct="1"/>
            <a:endParaRPr lang="sr-Latn-CS" altLang="en-US" sz="20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6B77078-20D4-47B2-8335-7BA7C17BA799}" type="datetime1">
              <a:rPr lang="en-US"/>
              <a:pPr>
                <a:defRPr/>
              </a:pPr>
              <a:t>3/10/2024</a:t>
            </a:fld>
            <a:endParaRPr lang="en-US"/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19A97A-3104-44EB-81D7-7F9085DBC414}" type="slidenum">
              <a:rPr lang="en-US"/>
              <a:pPr>
                <a:defRPr/>
              </a:pPr>
              <a:t>76</a:t>
            </a:fld>
            <a:endParaRPr lang="en-US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2710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</a:rPr>
              <a:t>methylprednisolone</a:t>
            </a:r>
            <a:endParaRPr lang="en-US" altLang="en-US" sz="3200" smtClean="0">
              <a:solidFill>
                <a:srgbClr val="7030A0"/>
              </a:solidFill>
              <a:latin typeface="Arial" pitchFamily="34" charset="0"/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>
          <a:xfrm>
            <a:off x="252413" y="927100"/>
            <a:ext cx="8513762" cy="51990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z="24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Pharmacokinetic data</a:t>
            </a: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fast and almost complete resorption, high bioavailability (80-99%), as well as good penetration into all tissues.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Methylprednisolone binds to plasma proteins, mainly globulin and less albumin.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It is metabolized mainly in the liver, which is why it is important to adjust the dose in patients with liver insufficiency.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Metabolites are excreted in the urine. The average elimination half-life is 2.4-3.5 hours in healthy adults </a:t>
            </a:r>
          </a:p>
        </p:txBody>
      </p:sp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A167E3C-9949-4DE9-AEAC-6100318C410C}" type="datetime1">
              <a:rPr lang="en-US"/>
              <a:pPr>
                <a:defRPr/>
              </a:pPr>
              <a:t>3/10/2024</a:t>
            </a:fld>
            <a:endParaRPr lang="en-US"/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B469CC-AD48-489C-B5E8-F0888AF36D19}" type="slidenum">
              <a:rPr lang="en-US"/>
              <a:pPr>
                <a:defRPr/>
              </a:pPr>
              <a:t>77</a:t>
            </a:fld>
            <a:endParaRPr lang="en-US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1925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</a:rPr>
              <a:t>methylprednisolone</a:t>
            </a:r>
            <a:r>
              <a:rPr lang="sl-SI" altLang="en-US" sz="3600" b="1" smtClean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sl-SI" altLang="en-US" sz="3600" b="1" smtClean="0">
                <a:solidFill>
                  <a:srgbClr val="FF0000"/>
                </a:solidFill>
                <a:latin typeface="Arial" pitchFamily="34" charset="0"/>
              </a:rPr>
            </a:br>
            <a:endParaRPr lang="en-US" altLang="en-US" sz="3600" b="1" smtClean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393700" y="793750"/>
            <a:ext cx="8213725" cy="53371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l-SI" altLang="en-US" sz="8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Therapeutic indications :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i="1" u="sng" smtClean="0">
                <a:latin typeface="Arial" pitchFamily="34" charset="0"/>
                <a:cs typeface="Arial" pitchFamily="34" charset="0"/>
              </a:rPr>
              <a:t>Dermatological diseases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of er and theme multiforme (Steven's-Johnson syndrome)</a:t>
            </a:r>
            <a:endParaRPr lang="sr-Latn-CS" altLang="en-US" sz="2000" b="1" i="1" u="sng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i="1" u="sng" smtClean="0">
                <a:latin typeface="Arial" pitchFamily="34" charset="0"/>
                <a:cs typeface="Arial" pitchFamily="34" charset="0"/>
              </a:rPr>
              <a:t>Allergic diseases and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reactions No. asthma,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s. asthmatics ,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angioedema, anaphylaxis, serum sickness, severe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seasonal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rhinitis .</a:t>
            </a:r>
            <a:endParaRPr lang="sr-Latn-CS" altLang="en-US" sz="2000" b="1" i="1" u="sng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i="1" u="sng" smtClean="0">
                <a:latin typeface="Arial" pitchFamily="34" charset="0"/>
                <a:cs typeface="Arial" pitchFamily="34" charset="0"/>
              </a:rPr>
              <a:t>Collagenoses :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SLE, Acute rheumatic carditis</a:t>
            </a:r>
            <a:endParaRPr lang="sr-Latn-CS" altLang="en-US" sz="2000" b="1" i="1" u="sng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i="1" u="sng" smtClean="0">
                <a:latin typeface="Arial" pitchFamily="34" charset="0"/>
                <a:cs typeface="Arial" pitchFamily="34" charset="0"/>
              </a:rPr>
              <a:t>G IT: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Ulcerative colitis, Crohn 's disease</a:t>
            </a:r>
            <a:endParaRPr lang="sr-Latn-CS" altLang="en-US" sz="2000" b="1" i="1" u="sng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i="1" u="sng" smtClean="0">
                <a:latin typeface="Arial" pitchFamily="34" charset="0"/>
                <a:cs typeface="Arial" pitchFamily="34" charset="0"/>
              </a:rPr>
              <a:t>RT: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Aspiration of gastric contents, Fulminant or disseminated tuberculosis</a:t>
            </a:r>
            <a:endParaRPr lang="sr-Latn-CS" altLang="en-US" sz="2000" b="1" i="1" u="sng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i="1" u="sng" smtClean="0">
                <a:latin typeface="Arial" pitchFamily="34" charset="0"/>
                <a:cs typeface="Arial" pitchFamily="34" charset="0"/>
              </a:rPr>
              <a:t>Neurological diseases :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Acute exacerbation of multiple sclerosis, Cerebral edema of the brain, Acute injury . brain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TB meningitis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i="1" u="sng" smtClean="0">
                <a:latin typeface="Arial" pitchFamily="34" charset="0"/>
                <a:cs typeface="Arial" pitchFamily="34" charset="0"/>
              </a:rPr>
              <a:t>Other: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Organ transplantation: in case of transplant rejection, Prevention of nausea and vomiting during HT</a:t>
            </a:r>
          </a:p>
        </p:txBody>
      </p:sp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0F4BC96-5295-4974-9E52-F651112C222B}" type="datetime1">
              <a:rPr lang="en-US"/>
              <a:pPr>
                <a:defRPr/>
              </a:pPr>
              <a:t>3/10/2024</a:t>
            </a:fld>
            <a:endParaRPr lang="en-US" dirty="0"/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D755A2-1B1E-4DFD-8C9F-3DE13C9E674C}" type="slidenum">
              <a:rPr lang="en-US"/>
              <a:pPr>
                <a:defRPr/>
              </a:pPr>
              <a:t>78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8063"/>
          </a:xfrm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7030A0"/>
                </a:solidFill>
                <a:latin typeface="Arial" pitchFamily="34" charset="0"/>
              </a:rPr>
              <a:t>methylprednisolone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0" y="1277938"/>
            <a:ext cx="9144000" cy="49339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Contraindicated in conditions: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Known hypersensitivity to the ingredients of the preparation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Systemic fungal infections as well as other systemic infections if no specific anti-infective therapy has been applied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Cerebral edema , in malaria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If the patient needs to receive a live virus vaccine.</a:t>
            </a:r>
          </a:p>
        </p:txBody>
      </p:sp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66F0E45-C99F-410D-9E1D-5A1F69C7D86E}" type="datetime1">
              <a:rPr lang="en-US"/>
              <a:pPr>
                <a:defRPr/>
              </a:pPr>
              <a:t>3/10/2024</a:t>
            </a:fld>
            <a:endParaRPr lang="en-US"/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B81847-F686-41ED-8D5D-6D6B77338814}" type="slidenum">
              <a:rPr lang="en-US"/>
              <a:pPr>
                <a:defRPr/>
              </a:pPr>
              <a:t>79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Adrenal diseases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0" y="1022350"/>
            <a:ext cx="8902700" cy="56149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smtClean="0">
                <a:latin typeface="Arial" pitchFamily="34" charset="0"/>
                <a:cs typeface="Arial" pitchFamily="34" charset="0"/>
              </a:rPr>
              <a:t>      HYPER FUNCTION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smtClean="0">
                <a:latin typeface="Arial" pitchFamily="34" charset="0"/>
                <a:cs typeface="Arial" pitchFamily="34" charset="0"/>
              </a:rPr>
              <a:t>The bark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b="1" smtClean="0">
                <a:latin typeface="Arial" pitchFamily="34" charset="0"/>
                <a:cs typeface="Arial" pitchFamily="34" charset="0"/>
              </a:rPr>
              <a:t>Cortisol: hypercorticism (</a:t>
            </a:r>
            <a:r>
              <a:rPr lang="en-US" sz="2000" b="1" i="1" smtClean="0">
                <a:latin typeface="Arial" pitchFamily="34" charset="0"/>
                <a:cs typeface="Arial" pitchFamily="34" charset="0"/>
              </a:rPr>
              <a:t>Cushing's syndrome </a:t>
            </a:r>
            <a:r>
              <a:rPr lang="en-US" sz="2000" b="1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b="1" smtClean="0">
                <a:latin typeface="Arial" pitchFamily="34" charset="0"/>
                <a:cs typeface="Arial" pitchFamily="34" charset="0"/>
              </a:rPr>
              <a:t>Aldosterone: aldosteronism (</a:t>
            </a:r>
            <a:r>
              <a:rPr lang="en-US" sz="2000" b="1" i="1" smtClean="0">
                <a:latin typeface="Arial" pitchFamily="34" charset="0"/>
                <a:cs typeface="Arial" pitchFamily="34" charset="0"/>
              </a:rPr>
              <a:t>Conn's syndrome </a:t>
            </a:r>
            <a:r>
              <a:rPr lang="en-US" sz="2000" b="1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b="1" smtClean="0">
                <a:latin typeface="Arial" pitchFamily="34" charset="0"/>
                <a:cs typeface="Arial" pitchFamily="34" charset="0"/>
              </a:rPr>
              <a:t>Androgens: adrenal virilism</a:t>
            </a:r>
            <a:endParaRPr lang="sr-Latn-C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smtClean="0">
                <a:latin typeface="Arial" pitchFamily="34" charset="0"/>
                <a:cs typeface="Arial" pitchFamily="34" charset="0"/>
              </a:rPr>
              <a:t>Medulla - </a:t>
            </a:r>
            <a:r>
              <a:rPr lang="en-US" sz="2000" b="1" i="1" smtClean="0">
                <a:latin typeface="Arial" pitchFamily="34" charset="0"/>
                <a:cs typeface="Arial" pitchFamily="34" charset="0"/>
              </a:rPr>
              <a:t>Pheochromocytoma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smtClean="0">
                <a:latin typeface="Arial" pitchFamily="34" charset="0"/>
                <a:cs typeface="Arial" pitchFamily="34" charset="0"/>
              </a:rPr>
              <a:t>Incidentalomas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smtClean="0">
                <a:latin typeface="Arial" pitchFamily="34" charset="0"/>
                <a:cs typeface="Arial" pitchFamily="34" charset="0"/>
              </a:rPr>
              <a:t>      HYPOFUNCTION - hypocorticism</a:t>
            </a:r>
            <a:endParaRPr lang="sr-Latn-C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smtClean="0">
                <a:latin typeface="Arial" pitchFamily="34" charset="0"/>
                <a:cs typeface="Arial" pitchFamily="34" charset="0"/>
              </a:rPr>
              <a:t>Cortex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b="1" smtClean="0">
                <a:latin typeface="Arial" pitchFamily="34" charset="0"/>
                <a:cs typeface="Arial" pitchFamily="34" charset="0"/>
              </a:rPr>
              <a:t>Primary: lack of cortisol and aldosterone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b="1" smtClean="0">
                <a:latin typeface="Arial" pitchFamily="34" charset="0"/>
                <a:cs typeface="Arial" pitchFamily="34" charset="0"/>
              </a:rPr>
              <a:t>Secondary: lack of cortisol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smtClean="0">
                <a:latin typeface="Arial" pitchFamily="34" charset="0"/>
                <a:cs typeface="Arial" pitchFamily="34" charset="0"/>
              </a:rPr>
              <a:t>Medulla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74713"/>
          </a:xfrm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7030A0"/>
                </a:solidFill>
                <a:latin typeface="Arial" pitchFamily="34" charset="0"/>
              </a:rPr>
              <a:t>methylprednisolone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>
          <a:xfrm>
            <a:off x="0" y="1250950"/>
            <a:ext cx="9144000" cy="48752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smtClean="0">
                <a:latin typeface="Arial" pitchFamily="34" charset="0"/>
                <a:cs typeface="Arial" pitchFamily="34" charset="0"/>
              </a:rPr>
              <a:t>Adverse effects</a:t>
            </a:r>
          </a:p>
          <a:p>
            <a:pPr eaLnBrk="1" hangingPunct="1">
              <a:lnSpc>
                <a:spcPct val="90000"/>
              </a:lnSpc>
            </a:pPr>
            <a:endParaRPr lang="sl-SI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Depending on the size of the dose and length of therapy, all systemic effects of GK are possible :</a:t>
            </a:r>
            <a:endParaRPr lang="sl-SI" altLang="en-US" sz="2000" b="1" i="1" u="sng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i="1" u="sng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Allergic reactions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Hypersensitivity reactions including anaphylaxis with or without circulatory collapse, cardiac arrest, bronchospasm, cardiac arrhythmias, hypotension or hypertension.</a:t>
            </a:r>
            <a:endParaRPr lang="sl-SI" altLang="en-US" sz="2000" b="1" i="1" u="sng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i="1" u="sng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Anti-inflammatory and immunosuppressive effect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Increased susceptibility to infections and more severe bacterial, fungal and viral infections with suppression of clinical symptoms and signs, skin tests, possibility of tuberculosis reactivation.</a:t>
            </a:r>
          </a:p>
        </p:txBody>
      </p:sp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3E48ABD-083E-4776-9AFE-7A0F9796622A}" type="datetime1">
              <a:rPr lang="en-US"/>
              <a:pPr>
                <a:defRPr/>
              </a:pPr>
              <a:t>3/10/2024</a:t>
            </a:fld>
            <a:endParaRPr lang="en-US"/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7DF4A0-21BD-4DB0-9EF4-766F96E4843C}" type="slidenum">
              <a:rPr lang="en-US"/>
              <a:pPr>
                <a:defRPr/>
              </a:pPr>
              <a:t>80</a:t>
            </a:fld>
            <a:endParaRPr lang="en-US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47725"/>
          </a:xfrm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7030A0"/>
                </a:solidFill>
                <a:latin typeface="Arial" pitchFamily="34" charset="0"/>
              </a:rPr>
              <a:t>methylprednisolone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0" y="954088"/>
            <a:ext cx="9144000" cy="51768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400" b="1" smtClean="0">
                <a:latin typeface="Arial" pitchFamily="34" charset="0"/>
                <a:cs typeface="Arial" pitchFamily="34" charset="0"/>
              </a:rPr>
              <a:t>Adverse effects</a:t>
            </a:r>
            <a:r>
              <a:rPr lang="en-US" altLang="en-US" sz="240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l-SI" altLang="en-US" sz="2000" b="1" i="1" u="sng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i="1" u="sng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GIT </a:t>
            </a:r>
            <a:r>
              <a:rPr lang="en-US" altLang="en-US" sz="2000" b="1" i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Dyspepsia, peptic ulceration with perforation and bleeding, abdominal distension, esophageal ulceration, esophageal candidiasis, etc. pancreatitis, intestinal perforation, gastric hemorrhage, singultus.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Nausea, vomiting, and a bad taste in the mouth may occur with rapid administration of larger doses.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An increase in transaminases and ALP is possible after the use of KS (and they are symptomatic and reversible in nature ) .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i="1" u="sng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Musculoskeletal system </a:t>
            </a:r>
            <a:r>
              <a:rPr lang="en-US" altLang="en-US" sz="2000" b="1" i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Proximal myopathy, OP , pathological fractures of bones and vertebrae, avascular osteonecrosis, tendon rupture.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i="1" u="sng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Endocrine system </a:t>
            </a:r>
            <a:r>
              <a:rPr lang="en-US" altLang="en-US" sz="2000" b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Suppression of the HT-HF-NBŽ axis , growth retardation in children and adolescents, m disorders . c . , amenorrhea, Cushing 's syndrome with a partially or completely expressed picture of hypercorticism: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endParaRPr lang="en-US" altLang="en-US" sz="2000" smtClean="0"/>
          </a:p>
        </p:txBody>
      </p:sp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419699A-2049-4250-B70B-67AC380FF782}" type="datetime1">
              <a:rPr lang="en-US"/>
              <a:pPr>
                <a:defRPr/>
              </a:pPr>
              <a:t>3/10/2024</a:t>
            </a:fld>
            <a:endParaRPr lang="en-US"/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FC431E-F157-4DC4-81E7-38C021E57DE8}" type="slidenum">
              <a:rPr lang="en-US"/>
              <a:pPr>
                <a:defRPr/>
              </a:pPr>
              <a:t>81</a:t>
            </a:fld>
            <a:endParaRPr lang="en-US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16013"/>
          </a:xfrm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7030A0"/>
                </a:solidFill>
                <a:latin typeface="Arial" pitchFamily="34" charset="0"/>
              </a:rPr>
              <a:t>methylprednisolone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0" y="806450"/>
            <a:ext cx="9144000" cy="53244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400" b="1" smtClean="0">
                <a:latin typeface="Arial" pitchFamily="34" charset="0"/>
                <a:cs typeface="Arial" pitchFamily="34" charset="0"/>
              </a:rPr>
              <a:t>Side effect a</a:t>
            </a:r>
            <a:endParaRPr lang="sl-SI" altLang="en-US" sz="24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i="1" u="sng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Cardiovascular disorders</a:t>
            </a:r>
            <a:r>
              <a:rPr lang="en-US" altLang="en-US" sz="2000" b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congestive SI, AMI and subsequent myocardial rupture, arrhythmias.</a:t>
            </a:r>
            <a:endParaRPr lang="sr-Latn-CS" altLang="en-US" sz="2000" b="1" i="1" u="sng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i="1" u="sng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Fluid and electrolyte disorders</a:t>
            </a:r>
            <a:r>
              <a:rPr lang="en-US" altLang="en-US" sz="2000" b="1" i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Retention of salt and water leads to the formation of edema, HTA and SI due to long-term therapy, hypokalemic alkalosis.</a:t>
            </a:r>
            <a:endParaRPr lang="sr-Latn-CS" altLang="en-US" sz="2000" b="1" i="1" u="sng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i="1" u="sng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CNS</a:t>
            </a:r>
            <a:r>
              <a:rPr lang="en-US" altLang="en-US" sz="2000" b="1" i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Anxiety, insomnia, euphoria, psychotic reactions, exacerbation of SCH , convulsions. Elevated ICP with papilledema in children (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pseudotumor cerebri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) usually after discontinuation of treatment.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i="1" u="sng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Changes in the eye</a:t>
            </a:r>
            <a:r>
              <a:rPr lang="en-US" altLang="en-US" sz="2000" b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increased IOP, glaucoma, papilloedema with possible damage to the optic nerve, subcapsular cataract, exacerbation of viral and fungal infections. eye, exophthalmos.</a:t>
            </a:r>
            <a:endParaRPr lang="sr-Latn-CS" altLang="en-US" sz="2000" b="1" i="1" u="sng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i="1" u="sng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Skin changes</a:t>
            </a:r>
            <a:r>
              <a:rPr lang="en-US" altLang="en-US" sz="2000" b="1" i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Slow wound healing, skin atrophy, stretch marks, telangiectasia, acne, petechiae and ecchymosis. Cessation of KS can lead to remission</a:t>
            </a:r>
          </a:p>
        </p:txBody>
      </p:sp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BC4AB69-74F5-4658-A3B4-9ECC80A14AFD}" type="datetime1">
              <a:rPr lang="en-US"/>
              <a:pPr>
                <a:defRPr/>
              </a:pPr>
              <a:t>3/10/2024</a:t>
            </a:fld>
            <a:endParaRPr lang="en-US"/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DC9DE-5BC2-4204-9877-99BA26C59B5A}" type="slidenum">
              <a:rPr lang="en-US"/>
              <a:pPr>
                <a:defRPr/>
              </a:pPr>
              <a:t>82</a:t>
            </a:fld>
            <a:endParaRPr lang="en-US" dirty="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41388"/>
          </a:xfrm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7030A0"/>
                </a:solidFill>
                <a:latin typeface="Arial" pitchFamily="34" charset="0"/>
              </a:rPr>
              <a:t>methylprednisolone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0" y="1263650"/>
            <a:ext cx="9144000" cy="47323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400" b="1" smtClean="0">
                <a:latin typeface="Arial" pitchFamily="34" charset="0"/>
                <a:cs typeface="Arial" pitchFamily="34" charset="0"/>
              </a:rPr>
              <a:t>Adverse effects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400" b="1" i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n-US" altLang="en-US" sz="2000" b="1" i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Psychiatric disorder and: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affect disorders (irritability, euphoria, depression, suicidal thoughts),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psychotic reactions (mania, delusion, hallucinations, exacerbation of schizophrenia),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behavioral disorders, anxiety,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sleep disorders,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convulsions, cognitive dysfunction, confusion and amnesia.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K from adults and children. Usually: it is 5-6%.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Increased intracranial pressure associated with edema of the optic nerve in children (pseudotumor cerebri) has been reported after discontinuation of methylprednisolone therapy.</a:t>
            </a:r>
          </a:p>
        </p:txBody>
      </p:sp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E41E597-D383-4F86-999A-B5CB85366F52}" type="datetime1">
              <a:rPr lang="en-US"/>
              <a:pPr>
                <a:defRPr/>
              </a:pPr>
              <a:t>3/10/2024</a:t>
            </a:fld>
            <a:endParaRPr lang="en-US"/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6365C1-EB35-46EF-B754-D4D405164542}" type="slidenum">
              <a:rPr lang="en-US"/>
              <a:pPr>
                <a:defRPr/>
              </a:pPr>
              <a:t>83</a:t>
            </a:fld>
            <a:endParaRPr lang="en-US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74713"/>
          </a:xfrm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7030A0"/>
                </a:solidFill>
                <a:latin typeface="Arial" pitchFamily="34" charset="0"/>
              </a:rPr>
              <a:t>methylprednisolone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0" y="1008063"/>
            <a:ext cx="9144000" cy="51228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altLang="en-US" sz="2000" b="1" i="1" u="sng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Symptoms of sudden discontinuation of therapy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endParaRPr lang="da-DK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Abrupt discontinuation of methylprednisolone therapy can lead to </a:t>
            </a:r>
            <a:r>
              <a:rPr lang="en-US" altLang="en-US" sz="20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acute adrenal insufficiency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, hypotension and death.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This mainly refers to the application of KS where continuous therapy is indicated.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fever, myalgia, arthralgia, rhinitis, conjunctivitis, painful skin nodules accompanied by itching and loss of TM.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Use during pregnancy and breastfeeding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only after careful consideration of potential benefits and risks.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Methylprednisolone crosses the placenta.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KS are excreted in breast milk.</a:t>
            </a:r>
          </a:p>
          <a:p>
            <a:pPr eaLnBrk="1" hangingPunct="1">
              <a:lnSpc>
                <a:spcPct val="80000"/>
              </a:lnSpc>
            </a:pPr>
            <a:endParaRPr lang="en-US" altLang="en-US" sz="2000" smtClean="0"/>
          </a:p>
        </p:txBody>
      </p:sp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195FAA5-34C0-47EE-9785-886C9B19382B}" type="datetime1">
              <a:rPr lang="en-US"/>
              <a:pPr>
                <a:defRPr/>
              </a:pPr>
              <a:t>3/10/2024</a:t>
            </a:fld>
            <a:endParaRPr lang="en-US"/>
          </a:p>
        </p:txBody>
      </p:sp>
      <p:sp>
        <p:nvSpPr>
          <p:cNvPr id="2560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7B59D1-F1FE-4261-B8AE-1D31BB68EDD2}" type="slidenum">
              <a:rPr lang="en-US"/>
              <a:pPr>
                <a:defRPr/>
              </a:pPr>
              <a:t>84</a:t>
            </a:fld>
            <a:endParaRPr lang="en-US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3438"/>
          </a:xfrm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7030A0"/>
                </a:solidFill>
                <a:latin typeface="Arial" pitchFamily="34" charset="0"/>
              </a:rPr>
              <a:t>methylprednisolone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>
          <a:xfrm>
            <a:off x="161925" y="1089025"/>
            <a:ext cx="8729663" cy="50371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smtClean="0">
                <a:latin typeface="Arial" pitchFamily="34" charset="0"/>
                <a:cs typeface="Arial" pitchFamily="34" charset="0"/>
              </a:rPr>
              <a:t>Special warnings and precautions when using the drug</a:t>
            </a:r>
            <a:r>
              <a:rPr lang="en-US" altLang="en-US" sz="2400" smtClean="0">
                <a:latin typeface="Arial" pitchFamily="34" charset="0"/>
                <a:cs typeface="Arial" pitchFamily="34" charset="0"/>
              </a:rPr>
              <a:t> </a:t>
            </a:r>
            <a:endParaRPr lang="sr-Latn-CS" altLang="en-US" sz="24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Latn-CS" altLang="en-US" sz="24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The occurrence of NE can be minimized by applying the lowest effective dose for the shortest period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more frequent patient controls are required</a:t>
            </a:r>
            <a:endParaRPr lang="sr-Latn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adrenal cortical atrophy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develops , which can last for months after stopping therapy.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In patients who systemically received KS doses higher than physiological (about 6 mg of methylprednisolone) and for a period of time longer than 3 weeks, the therapy must not be stopped suddenly.</a:t>
            </a:r>
          </a:p>
        </p:txBody>
      </p:sp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980EDC4-7D4D-4853-AF76-A563267197BC}" type="datetime1">
              <a:rPr lang="en-US"/>
              <a:pPr>
                <a:defRPr/>
              </a:pPr>
              <a:t>3/10/2024</a:t>
            </a:fld>
            <a:endParaRPr lang="en-US"/>
          </a:p>
        </p:txBody>
      </p:sp>
      <p:sp>
        <p:nvSpPr>
          <p:cNvPr id="2765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C6545B-6E04-438F-AA5F-48F4AD1243E2}" type="slidenum">
              <a:rPr lang="en-US"/>
              <a:pPr>
                <a:defRPr/>
              </a:pPr>
              <a:t>85</a:t>
            </a:fld>
            <a:endParaRPr lang="en-US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8063"/>
          </a:xfrm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7030A0"/>
                </a:solidFill>
                <a:latin typeface="Arial" pitchFamily="34" charset="0"/>
              </a:rPr>
              <a:t>Equivalent doses of KS</a:t>
            </a:r>
          </a:p>
        </p:txBody>
      </p:sp>
      <p:sp>
        <p:nvSpPr>
          <p:cNvPr id="94211" name="Content Placeholder 2"/>
          <p:cNvSpPr>
            <a:spLocks noGrp="1"/>
          </p:cNvSpPr>
          <p:nvPr>
            <p:ph idx="1"/>
          </p:nvPr>
        </p:nvSpPr>
        <p:spPr>
          <a:xfrm>
            <a:off x="457200" y="2003425"/>
            <a:ext cx="8229600" cy="4127500"/>
          </a:xfrm>
        </p:spPr>
        <p:txBody>
          <a:bodyPr/>
          <a:lstStyle/>
          <a:p>
            <a:pPr eaLnBrk="1" hangingPunct="1"/>
            <a:r>
              <a:rPr lang="en-US" altLang="en-US" sz="2800" b="1" i="1" smtClean="0">
                <a:latin typeface="Arial" pitchFamily="34" charset="0"/>
                <a:cs typeface="Arial" pitchFamily="34" charset="0"/>
              </a:rPr>
              <a:t>20 mg Hydrocortisone</a:t>
            </a:r>
          </a:p>
          <a:p>
            <a:pPr eaLnBrk="1" hangingPunct="1"/>
            <a:r>
              <a:rPr lang="en-US" altLang="en-US" sz="2800" b="1" i="1" smtClean="0">
                <a:latin typeface="Arial" pitchFamily="34" charset="0"/>
                <a:cs typeface="Arial" pitchFamily="34" charset="0"/>
              </a:rPr>
              <a:t>0.75 mg dexamethasone</a:t>
            </a:r>
          </a:p>
          <a:p>
            <a:pPr eaLnBrk="1" hangingPunct="1"/>
            <a:r>
              <a:rPr lang="en-US" altLang="en-US" sz="2800" b="1" i="1" smtClean="0">
                <a:latin typeface="Arial" pitchFamily="34" charset="0"/>
                <a:cs typeface="Arial" pitchFamily="34" charset="0"/>
              </a:rPr>
              <a:t>4 mg methylprednisolone</a:t>
            </a:r>
          </a:p>
          <a:p>
            <a:pPr eaLnBrk="1" hangingPunct="1"/>
            <a:r>
              <a:rPr lang="en-US" altLang="en-US" sz="2800" b="1" i="1" smtClean="0">
                <a:latin typeface="Arial" pitchFamily="34" charset="0"/>
                <a:cs typeface="Arial" pitchFamily="34" charset="0"/>
              </a:rPr>
              <a:t>5 mg prednisolone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36538"/>
            <a:ext cx="9144000" cy="835025"/>
          </a:xfrm>
        </p:spPr>
        <p:txBody>
          <a:bodyPr/>
          <a:lstStyle/>
          <a:p>
            <a:pPr eaLnBrk="1" hangingPunct="1"/>
            <a:r>
              <a:rPr lang="en-US" altLang="en-US" sz="28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POLYGLANDULAR AUTOIMMUNE SYNDROMES (PGA)-SYNDROMES OF IMMUNOENDOCRINOPATHY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055688"/>
            <a:ext cx="9144000" cy="5265737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altLang="en-US" sz="24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2400" b="1" smtClean="0">
                <a:latin typeface="Arial" pitchFamily="34" charset="0"/>
                <a:cs typeface="Arial" pitchFamily="34" charset="0"/>
              </a:rPr>
              <a:t>There are several types of PGA:</a:t>
            </a:r>
          </a:p>
          <a:p>
            <a:pPr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PGA type 1,</a:t>
            </a:r>
          </a:p>
          <a:p>
            <a:pPr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PGA type 2 (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Syndrome Schmidt-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Addison's disease+autoimmune hypothyroidism and/or T1DM)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</a:t>
            </a:r>
          </a:p>
          <a:p>
            <a:pPr eaLnBrk="1" hangingPunct="1">
              <a:buFont typeface="Arial" pitchFamily="34" charset="0"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other forms of PGA</a:t>
            </a:r>
          </a:p>
          <a:p>
            <a:pPr eaLnBrk="1" hangingPunct="1">
              <a:buFont typeface="Arial" pitchFamily="34" charset="0"/>
              <a:buBlip>
                <a:blip r:embed="rId3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antibodies against insulin receptors,</a:t>
            </a:r>
          </a:p>
          <a:p>
            <a:pPr eaLnBrk="1" hangingPunct="1">
              <a:buFont typeface="Arial" pitchFamily="34" charset="0"/>
              <a:buBlip>
                <a:blip r:embed="rId3"/>
              </a:buBlip>
            </a:pP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POEMS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syndrome (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Polyneuropathy, organomegaly, endocrinopathy, monoclonal gammopathy, and skin changes)</a:t>
            </a:r>
          </a:p>
          <a:p>
            <a:pPr eaLnBrk="1" hangingPunct="1">
              <a:buFont typeface="Arial" pitchFamily="34" charset="0"/>
              <a:buBlip>
                <a:blip r:embed="rId3"/>
              </a:buBlip>
            </a:pP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Kearns-Sayre syndrome (progressive external ophthalmoplegia, cardiac conduction defects, ataxia, ↑ protein in CSF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eaLnBrk="1" hangingPunct="1">
              <a:buFont typeface="Arial" pitchFamily="34" charset="0"/>
              <a:buBlip>
                <a:blip r:embed="rId3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Thymus tumors,</a:t>
            </a:r>
          </a:p>
          <a:p>
            <a:pPr eaLnBrk="1" hangingPunct="1">
              <a:buFont typeface="Arial" pitchFamily="34" charset="0"/>
              <a:buBlip>
                <a:blip r:embed="rId3"/>
              </a:buBlip>
            </a:pP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Wolfram syndrome - DIDMOAD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(Diabetes Insipidus, Diabetes Mellitus, Optic Atrophy, and Deafness).</a:t>
            </a:r>
          </a:p>
          <a:p>
            <a:pPr eaLnBrk="1" hangingPunct="1"/>
            <a:endParaRPr lang="en-US" altLang="en-US" smtClean="0">
              <a:solidFill>
                <a:schemeClr val="hlink"/>
              </a:solidFill>
            </a:endParaRPr>
          </a:p>
          <a:p>
            <a:pPr eaLnBrk="1" hangingPunct="1">
              <a:buFontTx/>
              <a:buNone/>
            </a:pPr>
            <a:endParaRPr lang="en-US" altLang="en-US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25450"/>
            <a:ext cx="9144000" cy="568325"/>
          </a:xfrm>
        </p:spPr>
        <p:txBody>
          <a:bodyPr/>
          <a:lstStyle/>
          <a:p>
            <a:pPr eaLnBrk="1" hangingPunct="1"/>
            <a:r>
              <a:rPr lang="en-US" altLang="en-US" sz="24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DIFFERENCES BETWEEN PGA Type 1 and 2</a:t>
            </a:r>
            <a:br>
              <a:rPr lang="en-US" altLang="en-US" sz="24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en-US" sz="2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US" altLang="en-US" sz="2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en-US" sz="2400" b="1" i="1" smtClean="0">
                <a:latin typeface="Arial" pitchFamily="34" charset="0"/>
                <a:cs typeface="Arial" pitchFamily="34" charset="0"/>
              </a:rPr>
              <a:t>PGA </a:t>
            </a:r>
            <a:r>
              <a:rPr lang="en-US" altLang="en-US" sz="2400" b="1" smtClean="0">
                <a:latin typeface="Arial" pitchFamily="34" charset="0"/>
                <a:cs typeface="Arial" pitchFamily="34" charset="0"/>
              </a:rPr>
              <a:t>type </a:t>
            </a:r>
            <a:r>
              <a:rPr lang="en-US" altLang="en-US" sz="2400" b="1" i="1" smtClean="0">
                <a:latin typeface="Arial" pitchFamily="34" charset="0"/>
                <a:cs typeface="Arial" pitchFamily="34" charset="0"/>
              </a:rPr>
              <a:t>1 PGA </a:t>
            </a:r>
            <a:r>
              <a:rPr lang="en-US" altLang="en-US" sz="2400" b="1" smtClean="0">
                <a:latin typeface="Arial" pitchFamily="34" charset="0"/>
                <a:cs typeface="Arial" pitchFamily="34" charset="0"/>
              </a:rPr>
              <a:t>type </a:t>
            </a:r>
            <a:r>
              <a:rPr lang="en-US" altLang="en-US" sz="2400" b="1" i="1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ph type="tbl" idx="1"/>
          </p:nvPr>
        </p:nvGraphicFramePr>
        <p:xfrm>
          <a:off x="0" y="1465263"/>
          <a:ext cx="9144000" cy="5392737"/>
        </p:xfrm>
        <a:graphic>
          <a:graphicData uri="http://schemas.openxmlformats.org/presentationml/2006/ole">
            <p:oleObj spid="_x0000_s1026" name="Document" r:id="rId3" imgW="11119104" imgH="6397371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46150"/>
          </a:xfrm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7030A0"/>
                </a:solidFill>
                <a:latin typeface="Arial" pitchFamily="34" charset="0"/>
              </a:rPr>
              <a:t>PGA type 2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31950"/>
            <a:ext cx="8923338" cy="47688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00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Prevalence 1.4-2:100,000</a:t>
            </a:r>
          </a:p>
          <a:p>
            <a:pPr eaLnBrk="1" hangingPunct="1">
              <a:buFont typeface="Wingdings" pitchFamily="2" charset="2"/>
              <a:buNone/>
            </a:pPr>
            <a:endParaRPr lang="sr-Cyrl-CS" altLang="en-US" sz="2000" b="1" i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	Schmidt - this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syndrome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FontTx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and therefore Addison's disease (100 %)</a:t>
            </a:r>
          </a:p>
          <a:p>
            <a:pPr lvl="1" eaLnBrk="1" hangingPunct="1">
              <a:buFontTx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AITB (69-82%) and or</a:t>
            </a:r>
          </a:p>
          <a:p>
            <a:pPr lvl="1" eaLnBrk="1" hangingPunct="1">
              <a:buFontTx/>
              <a:buBlip>
                <a:blip r:embed="rId2"/>
              </a:buBlip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type 1 diabetes (30-52%)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47725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</a:rPr>
              <a:t>DETERMINATION OF HORMONE LEVELS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252413" y="1323975"/>
            <a:ext cx="8591550" cy="48021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" altLang="en-US" sz="2000" b="1" dirty="0" smtClean="0"/>
              <a:t> </a:t>
            </a:r>
            <a:r>
              <a:rPr lang="en" altLang="en-US" sz="2400" b="1" dirty="0" smtClean="0"/>
              <a:t>A. </a:t>
            </a:r>
            <a:r>
              <a:rPr lang="en" altLang="en-US" sz="2400" b="1" dirty="0" smtClean="0">
                <a:latin typeface="Arial" pitchFamily="34" charset="0"/>
                <a:cs typeface="Arial" pitchFamily="34" charset="0"/>
              </a:rPr>
              <a:t> BASAL STATUS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" altLang="en-US" sz="2400" b="1" dirty="0" smtClean="0">
                <a:latin typeface="Arial" pitchFamily="34" charset="0"/>
                <a:cs typeface="Arial" pitchFamily="34" charset="0"/>
              </a:rPr>
              <a:t>Daily cortisol profile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sr-Cyrl-CS" altLang="en-US" sz="24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" altLang="en-US" sz="2400" b="1" dirty="0" smtClean="0">
                <a:latin typeface="Arial" pitchFamily="34" charset="0"/>
                <a:cs typeface="Arial" pitchFamily="34" charset="0"/>
              </a:rPr>
              <a:t> B. DYNAMIC TESTS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" altLang="en-US" sz="2400" b="1" dirty="0" smtClean="0">
                <a:latin typeface="Arial" pitchFamily="34" charset="0"/>
                <a:cs typeface="Arial" pitchFamily="34" charset="0"/>
              </a:rPr>
              <a:t>Suppression (when hyperfunction is suspected)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" altLang="en-US" sz="2400" b="1" dirty="0" smtClean="0">
                <a:latin typeface="Arial" pitchFamily="34" charset="0"/>
                <a:cs typeface="Arial" pitchFamily="34" charset="0"/>
              </a:rPr>
              <a:t>Stimulant (when hypofunction is suspected)</a:t>
            </a:r>
          </a:p>
          <a:p>
            <a:pPr marL="457200" lvl="1" indent="0" eaLnBrk="1" hangingPunct="1">
              <a:buFont typeface="Arial" pitchFamily="34" charset="0"/>
              <a:buNone/>
              <a:defRPr/>
            </a:pPr>
            <a:endParaRPr lang="en-US" altLang="en-US" sz="2400" b="1" dirty="0" smtClean="0">
              <a:latin typeface="Arial" pitchFamily="34" charset="0"/>
              <a:cs typeface="Arial" pitchFamily="34" charset="0"/>
            </a:endParaRPr>
          </a:p>
          <a:p>
            <a:pPr marL="457200" lvl="1" indent="0" eaLnBrk="1" hangingPunct="1">
              <a:buFont typeface="Arial" pitchFamily="34" charset="0"/>
              <a:buNone/>
              <a:defRPr/>
            </a:pPr>
            <a:r>
              <a:rPr lang="en" altLang="en-US" sz="2400" b="1" dirty="0" smtClean="0">
                <a:latin typeface="Arial" pitchFamily="34" charset="0"/>
                <a:cs typeface="Arial" pitchFamily="34" charset="0"/>
              </a:rPr>
              <a:t>Determining the level of the lesion (primary, secondary, tertiary)</a:t>
            </a:r>
          </a:p>
          <a:p>
            <a:pPr lvl="1" eaLnBrk="1" hangingPunct="1">
              <a:buFont typeface="Arial" pitchFamily="34" charset="0"/>
              <a:buNone/>
              <a:defRPr/>
            </a:pPr>
            <a:endParaRPr lang="sr-Cyrl-CS" altLang="en-US" sz="2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CONGENITAL ADRENAL HYPERPLASIA</a:t>
            </a:r>
            <a:r>
              <a:rPr lang="en-US" altLang="en-US" sz="3200" b="1" i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(CAH)</a:t>
            </a:r>
            <a:endParaRPr lang="en-US" altLang="en-US" sz="3200" b="1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236538" y="1504950"/>
            <a:ext cx="8907462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altLang="en-US" sz="24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S cup autosomal - recessive hereditary</a:t>
            </a:r>
            <a:endParaRPr lang="sr-Cyrl-C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diseases that lead to a decrease concentration and/or activity of one of enzymes needed for steroid synthesis in the bark adrenal gland.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Rare disorders</a:t>
            </a: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1 in 15,000 children has a 21-hydroxylase deficiency</a:t>
            </a: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1 in 100,000 children have 11-beta hydroxylase deficiency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PATHOGENESIS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322263" y="1438275"/>
            <a:ext cx="8431212" cy="4657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en-US" sz="24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The concentration of cortisol in the plasma was reduced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    (due to the deficiency of the enzyme necessary for its synthesis)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Increase in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ACTH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(negative feedback loop)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Hyperplasia of the adrenal cortex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Increased steroid synthesis before enzyme block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The clinical presentation also depends on the deficient enzyme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0038"/>
            <a:ext cx="9144000" cy="533400"/>
          </a:xfrm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FORMS OF DISEASE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>
          <a:xfrm>
            <a:off x="268288" y="1344613"/>
            <a:ext cx="8418512" cy="4781550"/>
          </a:xfrm>
        </p:spPr>
        <p:txBody>
          <a:bodyPr/>
          <a:lstStyle/>
          <a:p>
            <a:pPr eaLnBrk="1" hangingPunct="1"/>
            <a:endParaRPr lang="en-US" altLang="en-US" sz="240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Deficiency of 21-hydroxylase</a:t>
            </a: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Deficiency of 11-beta hydroxylase</a:t>
            </a: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Deficiency of 17-alpha hydroxylase</a:t>
            </a: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Deficiency of 3-beta hydroxysteroid dehydrogenase</a:t>
            </a: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Lipoid hyperplasia</a:t>
            </a: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Aldosterone synthase deficiency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573087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Deficiency of 21-hydroxylase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361950" y="1304925"/>
            <a:ext cx="8308975" cy="48212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Most common form (90%)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The enzyme 21-hydroxylase is crucial for the synthesis of glyco-  and mineralocorticosteroids</a:t>
            </a:r>
          </a:p>
          <a:p>
            <a:pPr eaLnBrk="1" hangingPunct="1">
              <a:lnSpc>
                <a:spcPct val="80000"/>
              </a:lnSpc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In the complete form, both Cortisol and Aldosterone are synthesized to a reduced extent, while in the incomplete form, only Cortisol is synthesized to a reduced extent.</a:t>
            </a:r>
          </a:p>
          <a:p>
            <a:pPr eaLnBrk="1" hangingPunct="1">
              <a:lnSpc>
                <a:spcPct val="80000"/>
              </a:lnSpc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Due to the reduced concentration of Cortisol, a negative feedback loop is activated, the concentration of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ACTH increases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, there is hyperproduction of adrenal androgens, etc. metabolites (17- </a:t>
            </a:r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OH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progesterone) and adrenal hyperplasia</a:t>
            </a:r>
          </a:p>
          <a:p>
            <a:pPr eaLnBrk="1" hangingPunct="1">
              <a:lnSpc>
                <a:spcPct val="80000"/>
              </a:lnSpc>
            </a:pPr>
            <a:endParaRPr lang="en-US" altLang="en-US" sz="2600" smtClean="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8063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Deficiency of 21-hydroxylase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0" y="1358900"/>
            <a:ext cx="9144000" cy="47371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Consequences: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Female sex: intrauterine virilization of the external sex organs of the fetus (pseudohermaphroditism)</a:t>
            </a:r>
          </a:p>
          <a:p>
            <a:pPr eaLnBrk="1" hangingPunct="1">
              <a:lnSpc>
                <a:spcPct val="90000"/>
              </a:lnSpc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Male: false precocious puberty in boys</a:t>
            </a:r>
          </a:p>
          <a:p>
            <a:pPr eaLnBrk="1" hangingPunct="1">
              <a:lnSpc>
                <a:spcPct val="90000"/>
              </a:lnSpc>
            </a:pPr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Both sexes: adrenal crises with salt loss, accelerated growth of long bones with premature closure of the epiphysis (lower growth)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5565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altLang="en-US" sz="40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en-US" sz="3600" b="1" smtClean="0">
                <a:latin typeface="Arial" pitchFamily="34" charset="0"/>
                <a:cs typeface="Arial" pitchFamily="34" charset="0"/>
              </a:rPr>
              <a:t> TREATMENT </a:t>
            </a:r>
            <a:endParaRPr lang="en-US" altLang="en-US" sz="3600" b="1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>
          <a:xfrm>
            <a:off x="161925" y="1600200"/>
            <a:ext cx="8699500" cy="4525963"/>
          </a:xfrm>
        </p:spPr>
        <p:txBody>
          <a:bodyPr/>
          <a:lstStyle/>
          <a:p>
            <a:pPr eaLnBrk="1" hangingPunct="1"/>
            <a:endParaRPr lang="en-US" altLang="en-US" sz="2000" b="1" i="1" smtClean="0"/>
          </a:p>
          <a:p>
            <a:pPr eaLnBrk="1" hangingPunct="1"/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Hydrocortisone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tablet. 10-20 mg/m</a:t>
            </a:r>
            <a:r>
              <a:rPr lang="en-US" altLang="en-US" sz="2000" b="1" baseline="3000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, divided into 2 - 3 doses  (in case of adrenal crisis, it is treated as in primary hypocorticism)</a:t>
            </a:r>
          </a:p>
          <a:p>
            <a:pPr eaLnBrk="1" hangingPunct="1"/>
            <a:endParaRPr lang="en-US" altLang="en-US" sz="2000" b="1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Mineralocorticoids (for salt-losing forms)</a:t>
            </a:r>
          </a:p>
          <a:p>
            <a:pPr lvl="1" eaLnBrk="1" hangingPunct="1"/>
            <a:r>
              <a:rPr lang="en-US" altLang="en-US" sz="2000" b="1" i="1" smtClean="0">
                <a:latin typeface="Arial" pitchFamily="34" charset="0"/>
                <a:cs typeface="Arial" pitchFamily="34" charset="0"/>
              </a:rPr>
              <a:t>DOCA </a:t>
            </a:r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1 to 2 mg/day</a:t>
            </a:r>
          </a:p>
          <a:p>
            <a:pPr lvl="1" eaLnBrk="1" hangingPunct="1"/>
            <a:r>
              <a:rPr lang="en-US" altLang="en-US" sz="2000" b="1" smtClean="0">
                <a:latin typeface="Arial" pitchFamily="34" charset="0"/>
                <a:cs typeface="Arial" pitchFamily="34" charset="0"/>
              </a:rPr>
              <a:t>Fludrohydrocortisone 0.05 - 1.5 mg/day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11142</TotalTime>
  <Words>4735</Words>
  <Application>Microsoft Office PowerPoint</Application>
  <PresentationFormat>On-screen Show (4:3)</PresentationFormat>
  <Paragraphs>1000</Paragraphs>
  <Slides>95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95</vt:i4>
      </vt:variant>
    </vt:vector>
  </HeadingPairs>
  <TitlesOfParts>
    <vt:vector size="106" baseType="lpstr">
      <vt:lpstr>Arial</vt:lpstr>
      <vt:lpstr>Calibri</vt:lpstr>
      <vt:lpstr>宋体</vt:lpstr>
      <vt:lpstr>Wingdings</vt:lpstr>
      <vt:lpstr>Symbol</vt:lpstr>
      <vt:lpstr>Times New Roman</vt:lpstr>
      <vt:lpstr>MS PGothic</vt:lpstr>
      <vt:lpstr>Times</vt:lpstr>
      <vt:lpstr>Monotype Sorts</vt:lpstr>
      <vt:lpstr>Office Theme</vt:lpstr>
      <vt:lpstr>Document</vt:lpstr>
      <vt:lpstr>INTEGRATED ACADEMIC STUDIES IN MEDICINE   INTERNAL MEDICINE 2      ADRENAL GLAND DISORDERS   SEX HORMONE DISORDERS </vt:lpstr>
      <vt:lpstr>   DISORDERS OF THE ENDOCRINE SYSTEM</vt:lpstr>
      <vt:lpstr>Glucocorticoids</vt:lpstr>
      <vt:lpstr>Effects of glucocorticoids</vt:lpstr>
      <vt:lpstr>Effects of glucocorticoids</vt:lpstr>
      <vt:lpstr>Mineralocorticoids</vt:lpstr>
      <vt:lpstr>Androgens</vt:lpstr>
      <vt:lpstr>Adrenal diseases</vt:lpstr>
      <vt:lpstr>DETERMINATION OF HORMONE LEVELS</vt:lpstr>
      <vt:lpstr>Interpretation of results</vt:lpstr>
      <vt:lpstr>SUPPRESSION TESTS</vt:lpstr>
      <vt:lpstr>Interpretation of results - level of lesion?</vt:lpstr>
      <vt:lpstr>   Interpretation of the results - level of the lesion?</vt:lpstr>
      <vt:lpstr>       Corticotrophs of the pituitary gland retain a certain degree of sensitivity to the negative feedback effect of GKS compared to cells with ectopic secretion.  Thus, ACTH- dependent pituitary CS would show suppression of cortisol upon exogenous administration of high doses of dexamethasone, in contrast to ectopic or adrenal</vt:lpstr>
      <vt:lpstr>STIMULATION TESTS</vt:lpstr>
      <vt:lpstr>Eucortisolemic Cushing Syndrome</vt:lpstr>
      <vt:lpstr>SYMPTOMS</vt:lpstr>
      <vt:lpstr>Differentiation of Cushing's type</vt:lpstr>
      <vt:lpstr>Causes of hypercortisolemia</vt:lpstr>
      <vt:lpstr>Cushing's syndrome</vt:lpstr>
      <vt:lpstr>Slide 21</vt:lpstr>
      <vt:lpstr>Slide 22</vt:lpstr>
      <vt:lpstr>Cushing's syndrome</vt:lpstr>
      <vt:lpstr>Slide 24</vt:lpstr>
      <vt:lpstr>Diff . dg ("pseudo - Cushing's syndrome")</vt:lpstr>
      <vt:lpstr>Dexamethasone Suppression Tests (DST)</vt:lpstr>
      <vt:lpstr>Diagnostic algorithm</vt:lpstr>
      <vt:lpstr>DIAGNOSIS Cushing's Syndrome</vt:lpstr>
      <vt:lpstr>Treatment of hypercorticism</vt:lpstr>
      <vt:lpstr>Adrenal incidentalomas</vt:lpstr>
      <vt:lpstr>Adrenal incidentalomas</vt:lpstr>
      <vt:lpstr>Aldosteronism</vt:lpstr>
      <vt:lpstr>Primary Aldosteronism (Sy Conn)</vt:lpstr>
      <vt:lpstr>Slide 34</vt:lpstr>
      <vt:lpstr>Division of diseases of the adrenal medulla</vt:lpstr>
      <vt:lpstr>Slide 36</vt:lpstr>
      <vt:lpstr>EPIDEMIOLOGY</vt:lpstr>
      <vt:lpstr>ETIOLOGY</vt:lpstr>
      <vt:lpstr>PATHOPHYSIOLOGY</vt:lpstr>
      <vt:lpstr>Slide 40</vt:lpstr>
      <vt:lpstr>Slide 41</vt:lpstr>
      <vt:lpstr>PATHOANATOMY ("10% rule")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CLINICAL PRESENTATION</vt:lpstr>
      <vt:lpstr>ARTERIAL HYPERTENSION (90-100%)</vt:lpstr>
      <vt:lpstr>DIFFERENTIAL DIAGNOSIS</vt:lpstr>
      <vt:lpstr>DIAGNOSIS</vt:lpstr>
      <vt:lpstr>THERAPY</vt:lpstr>
      <vt:lpstr>TREATMENT</vt:lpstr>
      <vt:lpstr>Endocrine hypertension</vt:lpstr>
      <vt:lpstr>Endocrine hypertension</vt:lpstr>
      <vt:lpstr>Pheochromocytoma</vt:lpstr>
      <vt:lpstr>HYPOCORTICISM</vt:lpstr>
      <vt:lpstr>Slide 60</vt:lpstr>
      <vt:lpstr>Addison disease  (primary, chronic hypocorticism)</vt:lpstr>
      <vt:lpstr>Laboratory and clinical findings</vt:lpstr>
      <vt:lpstr>Slide 63</vt:lpstr>
      <vt:lpstr>Slide 64</vt:lpstr>
      <vt:lpstr>Causes of secondary hypocorticism</vt:lpstr>
      <vt:lpstr>Treatment</vt:lpstr>
      <vt:lpstr>Addison's crisis</vt:lpstr>
      <vt:lpstr>Addison's crisis</vt:lpstr>
      <vt:lpstr>Slide 69</vt:lpstr>
      <vt:lpstr>TREATMENT OF ADDISON'S CRISIS</vt:lpstr>
      <vt:lpstr>Slide 71</vt:lpstr>
      <vt:lpstr>Slide 72</vt:lpstr>
      <vt:lpstr>Procedure in acute conditions</vt:lpstr>
      <vt:lpstr>Procedure for preparation during major surgical interventions</vt:lpstr>
      <vt:lpstr>PRINCIPLES</vt:lpstr>
      <vt:lpstr>Safety of glucocorticoid administration</vt:lpstr>
      <vt:lpstr>methylprednisolone</vt:lpstr>
      <vt:lpstr>methylprednisolone </vt:lpstr>
      <vt:lpstr>methylprednisolone</vt:lpstr>
      <vt:lpstr>methylprednisolone</vt:lpstr>
      <vt:lpstr>methylprednisolone</vt:lpstr>
      <vt:lpstr>methylprednisolone</vt:lpstr>
      <vt:lpstr>methylprednisolone</vt:lpstr>
      <vt:lpstr>methylprednisolone</vt:lpstr>
      <vt:lpstr>methylprednisolone</vt:lpstr>
      <vt:lpstr>Equivalent doses of KS</vt:lpstr>
      <vt:lpstr>POLYGLANDULAR AUTOIMMUNE SYNDROMES (PGA)-SYNDROMES OF IMMUNOENDOCRINOPATHY</vt:lpstr>
      <vt:lpstr>DIFFERENCES BETWEEN PGA Type 1 and 2   PGA type 1 PGA type 2</vt:lpstr>
      <vt:lpstr>PGA type 2</vt:lpstr>
      <vt:lpstr>CONGENITAL ADRENAL HYPERPLASIA(CAH)</vt:lpstr>
      <vt:lpstr>PATHOGENESIS</vt:lpstr>
      <vt:lpstr>FORMS OF DISEASE</vt:lpstr>
      <vt:lpstr>Deficiency of 21-hydroxylase</vt:lpstr>
      <vt:lpstr>Deficiency of 21-hydroxylase</vt:lpstr>
      <vt:lpstr>  TREATMENT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Violeta Mladenovic</dc:creator>
  <cp:lastModifiedBy>Windows User</cp:lastModifiedBy>
  <cp:revision>474</cp:revision>
  <cp:lastPrinted>2009-04-22T19:24:48Z</cp:lastPrinted>
  <dcterms:created xsi:type="dcterms:W3CDTF">2009-04-22T19:24:48Z</dcterms:created>
  <dcterms:modified xsi:type="dcterms:W3CDTF">2024-03-10T22:41:08Z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